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drawings/drawing6.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drawings/drawing7.xml" ContentType="application/vnd.openxmlformats-officedocument.drawingml.chartshapes+xml"/>
  <Override PartName="/ppt/charts/chart11.xml" ContentType="application/vnd.openxmlformats-officedocument.drawingml.chart+xml"/>
  <Override PartName="/ppt/theme/themeOverride4.xml" ContentType="application/vnd.openxmlformats-officedocument.themeOverride+xml"/>
  <Override PartName="/ppt/drawings/drawing8.xml" ContentType="application/vnd.openxmlformats-officedocument.drawingml.chartshapes+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9.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drawings/drawing10.xml" ContentType="application/vnd.openxmlformats-officedocument.drawingml.chartshape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3"/>
  </p:notesMasterIdLst>
  <p:sldIdLst>
    <p:sldId id="480" r:id="rId3"/>
    <p:sldId id="1256" r:id="rId4"/>
    <p:sldId id="1312" r:id="rId5"/>
    <p:sldId id="1305" r:id="rId6"/>
    <p:sldId id="1266" r:id="rId7"/>
    <p:sldId id="1182" r:id="rId8"/>
    <p:sldId id="1233" r:id="rId9"/>
    <p:sldId id="1272" r:id="rId10"/>
    <p:sldId id="1215" r:id="rId11"/>
    <p:sldId id="1310" r:id="rId12"/>
    <p:sldId id="1076" r:id="rId13"/>
    <p:sldId id="1300" r:id="rId14"/>
    <p:sldId id="1308" r:id="rId15"/>
    <p:sldId id="1237" r:id="rId16"/>
    <p:sldId id="1276" r:id="rId17"/>
    <p:sldId id="1187" r:id="rId18"/>
    <p:sldId id="1275" r:id="rId19"/>
    <p:sldId id="1044" r:id="rId20"/>
    <p:sldId id="1311" r:id="rId21"/>
    <p:sldId id="1313" r:id="rId2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5CBC5C-BEF5-43EE-9F79-DB0B9FE755AB}">
          <p14:sldIdLst/>
        </p14:section>
        <p14:section name="Default Section" id="{946F28DC-9640-42A2-8645-30F8613069F7}">
          <p14:sldIdLst>
            <p14:sldId id="480"/>
            <p14:sldId id="1256"/>
            <p14:sldId id="1312"/>
            <p14:sldId id="1305"/>
            <p14:sldId id="1266"/>
            <p14:sldId id="1182"/>
            <p14:sldId id="1233"/>
            <p14:sldId id="1272"/>
            <p14:sldId id="1215"/>
            <p14:sldId id="1310"/>
            <p14:sldId id="1076"/>
            <p14:sldId id="1300"/>
            <p14:sldId id="1308"/>
            <p14:sldId id="1237"/>
            <p14:sldId id="1276"/>
            <p14:sldId id="1187"/>
            <p14:sldId id="1275"/>
            <p14:sldId id="1044"/>
            <p14:sldId id="1311"/>
            <p14:sldId id="1313"/>
          </p14:sldIdLst>
        </p14:section>
        <p14:section name="Default Section" id="{C8120C85-CA39-4FD4-9E70-3DB0CAEEC8CF}">
          <p14:sldIdLst/>
        </p14:section>
        <p14:section name="Untitled Section" id="{AD4F4A24-8952-4928-89EF-275FB317F615}">
          <p14:sldIdLst/>
        </p14:section>
        <p14:section name="Untitled Section" id="{427779BB-418A-437E-92F1-16BFF55A92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5" autoAdjust="0"/>
    <p:restoredTop sz="88848" autoAdjust="0"/>
  </p:normalViewPr>
  <p:slideViewPr>
    <p:cSldViewPr snapToGrid="0">
      <p:cViewPr varScale="1">
        <p:scale>
          <a:sx n="110" d="100"/>
          <a:sy n="110" d="100"/>
        </p:scale>
        <p:origin x="2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7.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9.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57024482442464E-2"/>
          <c:y val="3.1607585168249179E-2"/>
          <c:w val="0.87485302944440124"/>
          <c:h val="0.79232632448265761"/>
        </c:manualLayout>
      </c:layout>
      <c:lineChart>
        <c:grouping val="standard"/>
        <c:varyColors val="0"/>
        <c:ser>
          <c:idx val="11"/>
          <c:order val="11"/>
          <c:tx>
            <c:strRef>
              <c:f>Sheet2!$M$2</c:f>
              <c:strCache>
                <c:ptCount val="1"/>
                <c:pt idx="0">
                  <c:v>Uganda</c:v>
                </c:pt>
              </c:strCache>
            </c:strRef>
          </c:tx>
          <c:spPr>
            <a:ln w="28575" cap="rnd">
              <a:solidFill>
                <a:schemeClr val="accent6">
                  <a:lumMod val="6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Sheet2!$M$3:$M$35</c:f>
              <c:numCache>
                <c:formatCode>General</c:formatCode>
                <c:ptCount val="33"/>
                <c:pt idx="3">
                  <c:v>0</c:v>
                </c:pt>
                <c:pt idx="10">
                  <c:v>15.3</c:v>
                </c:pt>
                <c:pt idx="16">
                  <c:v>29</c:v>
                </c:pt>
                <c:pt idx="21">
                  <c:v>26.7</c:v>
                </c:pt>
                <c:pt idx="26">
                  <c:v>19</c:v>
                </c:pt>
                <c:pt idx="31">
                  <c:v>13.9</c:v>
                </c:pt>
              </c:numCache>
            </c:numRef>
          </c:val>
          <c:smooth val="0"/>
          <c:extLst xmlns:c16r2="http://schemas.microsoft.com/office/drawing/2015/06/chart">
            <c:ext xmlns:c16="http://schemas.microsoft.com/office/drawing/2014/chart" uri="{C3380CC4-5D6E-409C-BE32-E72D297353CC}">
              <c16:uniqueId val="{00000000-EE91-47A8-8A24-E2FE4DF81F98}"/>
            </c:ext>
          </c:extLst>
        </c:ser>
        <c:ser>
          <c:idx val="12"/>
          <c:order val="12"/>
          <c:tx>
            <c:strRef>
              <c:f>Sheet2!$N$2</c:f>
              <c:strCache>
                <c:ptCount val="1"/>
                <c:pt idx="0">
                  <c:v>Zambia</c:v>
                </c:pt>
              </c:strCache>
            </c:strRef>
          </c:tx>
          <c:spPr>
            <a:ln w="28575" cap="rnd">
              <a:solidFill>
                <a:schemeClr val="accent1">
                  <a:lumMod val="80000"/>
                  <a:lumOff val="2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Sheet2!$N$3:$N$35</c:f>
              <c:numCache>
                <c:formatCode>General</c:formatCode>
                <c:ptCount val="33"/>
                <c:pt idx="7">
                  <c:v>2.1</c:v>
                </c:pt>
                <c:pt idx="11">
                  <c:v>11.6</c:v>
                </c:pt>
                <c:pt idx="16">
                  <c:v>15</c:v>
                </c:pt>
                <c:pt idx="22">
                  <c:v>26.2</c:v>
                </c:pt>
                <c:pt idx="28">
                  <c:v>10.9</c:v>
                </c:pt>
              </c:numCache>
            </c:numRef>
          </c:val>
          <c:smooth val="0"/>
          <c:extLst xmlns:c16r2="http://schemas.microsoft.com/office/drawing/2015/06/chart">
            <c:ext xmlns:c16="http://schemas.microsoft.com/office/drawing/2014/chart" uri="{C3380CC4-5D6E-409C-BE32-E72D297353CC}">
              <c16:uniqueId val="{00000001-EE91-47A8-8A24-E2FE4DF81F98}"/>
            </c:ext>
          </c:extLst>
        </c:ser>
        <c:ser>
          <c:idx val="13"/>
          <c:order val="13"/>
          <c:tx>
            <c:strRef>
              <c:f>Sheet2!$O$2</c:f>
              <c:strCache>
                <c:ptCount val="1"/>
                <c:pt idx="0">
                  <c:v>Senegal</c:v>
                </c:pt>
              </c:strCache>
            </c:strRef>
          </c:tx>
          <c:spPr>
            <a:ln w="28575" cap="rnd">
              <a:solidFill>
                <a:schemeClr val="bg2"/>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Sheet2!$O$3:$O$35</c:f>
              <c:numCache>
                <c:formatCode>General</c:formatCode>
                <c:ptCount val="33"/>
                <c:pt idx="7">
                  <c:v>14.2</c:v>
                </c:pt>
                <c:pt idx="12">
                  <c:v>22.9</c:v>
                </c:pt>
                <c:pt idx="20">
                  <c:v>24.6</c:v>
                </c:pt>
                <c:pt idx="25">
                  <c:v>11.1</c:v>
                </c:pt>
                <c:pt idx="27">
                  <c:v>11.9</c:v>
                </c:pt>
                <c:pt idx="29">
                  <c:v>16.399999999999999</c:v>
                </c:pt>
                <c:pt idx="30">
                  <c:v>19.399999999999999</c:v>
                </c:pt>
                <c:pt idx="31">
                  <c:v>12.4</c:v>
                </c:pt>
              </c:numCache>
            </c:numRef>
          </c:val>
          <c:smooth val="0"/>
          <c:extLst xmlns:c16r2="http://schemas.microsoft.com/office/drawing/2015/06/chart">
            <c:ext xmlns:c16="http://schemas.microsoft.com/office/drawing/2014/chart" uri="{C3380CC4-5D6E-409C-BE32-E72D297353CC}">
              <c16:uniqueId val="{00000002-EE91-47A8-8A24-E2FE4DF81F98}"/>
            </c:ext>
          </c:extLst>
        </c:ser>
        <c:ser>
          <c:idx val="15"/>
          <c:order val="15"/>
          <c:tx>
            <c:strRef>
              <c:f>Sheet2!$Q$2</c:f>
              <c:strCache>
                <c:ptCount val="1"/>
                <c:pt idx="0">
                  <c:v>Ethiopia</c:v>
                </c:pt>
              </c:strCache>
            </c:strRef>
          </c:tx>
          <c:spPr>
            <a:ln w="28575" cap="rnd">
              <a:solidFill>
                <a:schemeClr val="accent4">
                  <a:lumMod val="80000"/>
                  <a:lumOff val="2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Sheet2!$Q$3:$Q$35</c:f>
              <c:numCache>
                <c:formatCode>General</c:formatCode>
                <c:ptCount val="33"/>
                <c:pt idx="15">
                  <c:v>11.4</c:v>
                </c:pt>
                <c:pt idx="20">
                  <c:v>23.3</c:v>
                </c:pt>
                <c:pt idx="26">
                  <c:v>10.8</c:v>
                </c:pt>
                <c:pt idx="31">
                  <c:v>4</c:v>
                </c:pt>
              </c:numCache>
            </c:numRef>
          </c:val>
          <c:smooth val="0"/>
          <c:extLst xmlns:c16r2="http://schemas.microsoft.com/office/drawing/2015/06/chart">
            <c:ext xmlns:c16="http://schemas.microsoft.com/office/drawing/2014/chart" uri="{C3380CC4-5D6E-409C-BE32-E72D297353CC}">
              <c16:uniqueId val="{00000003-EE91-47A8-8A24-E2FE4DF81F98}"/>
            </c:ext>
          </c:extLst>
        </c:ser>
        <c:ser>
          <c:idx val="16"/>
          <c:order val="16"/>
          <c:tx>
            <c:strRef>
              <c:f>Sheet2!$R$2</c:f>
              <c:strCache>
                <c:ptCount val="1"/>
                <c:pt idx="0">
                  <c:v>Malawi</c:v>
                </c:pt>
              </c:strCache>
            </c:strRef>
          </c:tx>
          <c:spPr>
            <a:ln w="28575" cap="rnd">
              <a:solidFill>
                <a:schemeClr val="accent5">
                  <a:lumMod val="80000"/>
                  <a:lumOff val="2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Sheet2!$R$3:$R$35</c:f>
              <c:numCache>
                <c:formatCode>General</c:formatCode>
                <c:ptCount val="33"/>
                <c:pt idx="15">
                  <c:v>10.8</c:v>
                </c:pt>
                <c:pt idx="19">
                  <c:v>9.6999999999999993</c:v>
                </c:pt>
                <c:pt idx="25">
                  <c:v>23</c:v>
                </c:pt>
                <c:pt idx="30">
                  <c:v>13.9</c:v>
                </c:pt>
              </c:numCache>
            </c:numRef>
          </c:val>
          <c:smooth val="0"/>
          <c:extLst xmlns:c16r2="http://schemas.microsoft.com/office/drawing/2015/06/chart">
            <c:ext xmlns:c16="http://schemas.microsoft.com/office/drawing/2014/chart" uri="{C3380CC4-5D6E-409C-BE32-E72D297353CC}">
              <c16:uniqueId val="{00000004-EE91-47A8-8A24-E2FE4DF81F98}"/>
            </c:ext>
          </c:extLst>
        </c:ser>
        <c:ser>
          <c:idx val="17"/>
          <c:order val="17"/>
          <c:tx>
            <c:strRef>
              <c:f>Sheet2!$S$2</c:f>
              <c:strCache>
                <c:ptCount val="1"/>
                <c:pt idx="0">
                  <c:v>Benin</c:v>
                </c:pt>
              </c:strCache>
            </c:strRef>
          </c:tx>
          <c:spPr>
            <a:ln w="28575" cap="rnd">
              <a:solidFill>
                <a:schemeClr val="accent6">
                  <a:lumMod val="80000"/>
                  <a:lumOff val="2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Sheet2!$S$3:$S$35</c:f>
              <c:numCache>
                <c:formatCode>General</c:formatCode>
                <c:ptCount val="33"/>
                <c:pt idx="11">
                  <c:v>8.8000000000000007</c:v>
                </c:pt>
                <c:pt idx="16">
                  <c:v>12</c:v>
                </c:pt>
                <c:pt idx="21">
                  <c:v>22.6</c:v>
                </c:pt>
                <c:pt idx="26">
                  <c:v>15.6</c:v>
                </c:pt>
              </c:numCache>
            </c:numRef>
          </c:val>
          <c:smooth val="0"/>
          <c:extLst xmlns:c16r2="http://schemas.microsoft.com/office/drawing/2015/06/chart">
            <c:ext xmlns:c16="http://schemas.microsoft.com/office/drawing/2014/chart" uri="{C3380CC4-5D6E-409C-BE32-E72D297353CC}">
              <c16:uniqueId val="{00000005-EE91-47A8-8A24-E2FE4DF81F98}"/>
            </c:ext>
          </c:extLst>
        </c:ser>
        <c:ser>
          <c:idx val="24"/>
          <c:order val="24"/>
          <c:tx>
            <c:strRef>
              <c:f>Sheet2!$Z$2</c:f>
              <c:strCache>
                <c:ptCount val="1"/>
                <c:pt idx="0">
                  <c:v>Ghana</c:v>
                </c:pt>
              </c:strCache>
            </c:strRef>
          </c:tx>
          <c:spPr>
            <a:ln w="28575" cap="rnd">
              <a:solidFill>
                <a:schemeClr val="accent1">
                  <a:lumMod val="60000"/>
                  <a:lumOff val="4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Sheet2!$Z$3:$Z$35</c:f>
              <c:numCache>
                <c:formatCode>General</c:formatCode>
                <c:ptCount val="33"/>
                <c:pt idx="3">
                  <c:v>0.4</c:v>
                </c:pt>
                <c:pt idx="8">
                  <c:v>10.3</c:v>
                </c:pt>
                <c:pt idx="13">
                  <c:v>10.6</c:v>
                </c:pt>
                <c:pt idx="18">
                  <c:v>18</c:v>
                </c:pt>
                <c:pt idx="23">
                  <c:v>17.600000000000001</c:v>
                </c:pt>
                <c:pt idx="29">
                  <c:v>7.9</c:v>
                </c:pt>
              </c:numCache>
            </c:numRef>
          </c:val>
          <c:smooth val="0"/>
          <c:extLst xmlns:c16r2="http://schemas.microsoft.com/office/drawing/2015/06/chart">
            <c:ext xmlns:c16="http://schemas.microsoft.com/office/drawing/2014/chart" uri="{C3380CC4-5D6E-409C-BE32-E72D297353CC}">
              <c16:uniqueId val="{00000006-EE91-47A8-8A24-E2FE4DF81F98}"/>
            </c:ext>
          </c:extLst>
        </c:ser>
        <c:dLbls>
          <c:showLegendKey val="0"/>
          <c:showVal val="0"/>
          <c:showCatName val="0"/>
          <c:showSerName val="0"/>
          <c:showPercent val="0"/>
          <c:showBubbleSize val="0"/>
        </c:dLbls>
        <c:smooth val="0"/>
        <c:axId val="132522480"/>
        <c:axId val="208864760"/>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Sheet2!$B$2</c15:sqref>
                        </c15:formulaRef>
                      </c:ext>
                    </c:extLst>
                    <c:strCache>
                      <c:ptCount val="1"/>
                      <c:pt idx="0">
                        <c:v>Burkina Faso</c:v>
                      </c:pt>
                    </c:strCache>
                  </c:strRef>
                </c:tx>
                <c:spPr>
                  <a:ln w="28575" cap="rnd">
                    <a:solidFill>
                      <a:schemeClr val="accent1"/>
                    </a:solidFill>
                    <a:round/>
                  </a:ln>
                  <a:effectLst/>
                </c:spPr>
                <c:marker>
                  <c:symbol val="none"/>
                </c:marker>
                <c:cat>
                  <c:numRef>
                    <c:extLst xmlns:c16r2="http://schemas.microsoft.com/office/drawing/2015/06/chart">
                      <c:ex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c:ext uri="{02D57815-91ED-43cb-92C2-25804820EDAC}">
                        <c15:formulaRef>
                          <c15:sqref>Sheet2!$B$3:$B$35</c15:sqref>
                        </c15:formulaRef>
                      </c:ext>
                    </c:extLst>
                    <c:numCache>
                      <c:formatCode>General</c:formatCode>
                      <c:ptCount val="33"/>
                      <c:pt idx="8">
                        <c:v>9.4</c:v>
                      </c:pt>
                      <c:pt idx="13">
                        <c:v>35.9</c:v>
                      </c:pt>
                      <c:pt idx="18">
                        <c:v>46.1</c:v>
                      </c:pt>
                      <c:pt idx="25">
                        <c:v>46</c:v>
                      </c:pt>
                    </c:numCache>
                  </c:numRef>
                </c:val>
                <c:smooth val="0"/>
                <c:extLst xmlns:c16r2="http://schemas.microsoft.com/office/drawing/2015/06/chart">
                  <c:ext xmlns:c16="http://schemas.microsoft.com/office/drawing/2014/chart" uri="{C3380CC4-5D6E-409C-BE32-E72D297353CC}">
                    <c16:uniqueId val="{00000007-EE91-47A8-8A24-E2FE4DF81F98}"/>
                  </c:ext>
                </c:extLst>
              </c15:ser>
            </c15:filteredLineSeries>
            <c15:filteredLine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Sheet2!$C$2</c15:sqref>
                        </c15:formulaRef>
                      </c:ext>
                    </c:extLst>
                    <c:strCache>
                      <c:ptCount val="1"/>
                      <c:pt idx="0">
                        <c:v>Cameroon</c:v>
                      </c:pt>
                    </c:strCache>
                  </c:strRef>
                </c:tx>
                <c:spPr>
                  <a:ln w="28575" cap="rnd">
                    <a:solidFill>
                      <a:schemeClr val="accent2"/>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Sheet2!$C$3:$C$35</c15:sqref>
                        </c15:formulaRef>
                      </c:ext>
                    </c:extLst>
                    <c:numCache>
                      <c:formatCode>General</c:formatCode>
                      <c:ptCount val="33"/>
                      <c:pt idx="6">
                        <c:v>2.9</c:v>
                      </c:pt>
                      <c:pt idx="13">
                        <c:v>13.9</c:v>
                      </c:pt>
                      <c:pt idx="19">
                        <c:v>42.8</c:v>
                      </c:pt>
                      <c:pt idx="26">
                        <c:v>41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8-EE91-47A8-8A24-E2FE4DF81F98}"/>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Sheet2!$D$2</c15:sqref>
                        </c15:formulaRef>
                      </c:ext>
                    </c:extLst>
                    <c:strCache>
                      <c:ptCount val="1"/>
                      <c:pt idx="0">
                        <c:v>Lesotho</c:v>
                      </c:pt>
                    </c:strCache>
                  </c:strRef>
                </c:tx>
                <c:spPr>
                  <a:ln w="28575" cap="rnd">
                    <a:solidFill>
                      <a:schemeClr val="accent3"/>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Sheet2!$D$3:$D$35</c15:sqref>
                        </c15:formulaRef>
                      </c:ext>
                    </c:extLst>
                    <c:numCache>
                      <c:formatCode>General</c:formatCode>
                      <c:ptCount val="33"/>
                      <c:pt idx="19">
                        <c:v>19.7</c:v>
                      </c:pt>
                      <c:pt idx="24">
                        <c:v>31</c:v>
                      </c:pt>
                      <c:pt idx="29">
                        <c:v>45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9-EE91-47A8-8A24-E2FE4DF81F98}"/>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Sheet2!$E$2</c15:sqref>
                        </c15:formulaRef>
                      </c:ext>
                    </c:extLst>
                    <c:strCache>
                      <c:ptCount val="1"/>
                      <c:pt idx="0">
                        <c:v>Namibia</c:v>
                      </c:pt>
                    </c:strCache>
                  </c:strRef>
                </c:tx>
                <c:spPr>
                  <a:ln w="28575" cap="rnd">
                    <a:solidFill>
                      <a:schemeClr val="accent4"/>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Sheet2!$E$3:$E$35</c15:sqref>
                        </c15:formulaRef>
                      </c:ext>
                    </c:extLst>
                    <c:numCache>
                      <c:formatCode>General</c:formatCode>
                      <c:ptCount val="33"/>
                      <c:pt idx="7">
                        <c:v>1.5</c:v>
                      </c:pt>
                      <c:pt idx="15">
                        <c:v>19.899999999999999</c:v>
                      </c:pt>
                      <c:pt idx="21">
                        <c:v>42.4</c:v>
                      </c:pt>
                      <c:pt idx="28">
                        <c:v>40.200000000000003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EE91-47A8-8A24-E2FE4DF81F98}"/>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Sheet2!$F$2</c15:sqref>
                        </c15:formulaRef>
                      </c:ext>
                    </c:extLst>
                    <c:strCache>
                      <c:ptCount val="1"/>
                      <c:pt idx="0">
                        <c:v>Nigeria</c:v>
                      </c:pt>
                    </c:strCache>
                  </c:strRef>
                </c:tx>
                <c:spPr>
                  <a:ln w="28575" cap="rnd">
                    <a:solidFill>
                      <a:schemeClr val="accent5"/>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Sheet2!$F$3:$F$35</c15:sqref>
                        </c15:formulaRef>
                      </c:ext>
                    </c:extLst>
                    <c:numCache>
                      <c:formatCode>General</c:formatCode>
                      <c:ptCount val="33"/>
                      <c:pt idx="5">
                        <c:v>3.7</c:v>
                      </c:pt>
                      <c:pt idx="18">
                        <c:v>23.8</c:v>
                      </c:pt>
                      <c:pt idx="23">
                        <c:v>35.1</c:v>
                      </c:pt>
                      <c:pt idx="28">
                        <c:v>39.5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B-EE91-47A8-8A24-E2FE4DF81F98}"/>
                  </c:ext>
                </c:extLst>
              </c15:ser>
            </c15:filteredLineSeries>
            <c15:filteredLine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Sheet2!$G$2</c15:sqref>
                        </c15:formulaRef>
                      </c:ext>
                    </c:extLst>
                    <c:strCache>
                      <c:ptCount val="1"/>
                      <c:pt idx="0">
                        <c:v>Peru</c:v>
                      </c:pt>
                    </c:strCache>
                  </c:strRef>
                </c:tx>
                <c:spPr>
                  <a:ln w="28575" cap="rnd">
                    <a:solidFill>
                      <a:schemeClr val="accent6"/>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Sheet2!$G$3:$G$35</c15:sqref>
                        </c15:formulaRef>
                      </c:ext>
                    </c:extLst>
                    <c:numCache>
                      <c:formatCode>General</c:formatCode>
                      <c:ptCount val="33"/>
                      <c:pt idx="6">
                        <c:v>10.199999999999999</c:v>
                      </c:pt>
                      <c:pt idx="11">
                        <c:v>17</c:v>
                      </c:pt>
                      <c:pt idx="15">
                        <c:v>16.5</c:v>
                      </c:pt>
                      <c:pt idx="19">
                        <c:v>33.799999999999997</c:v>
                      </c:pt>
                      <c:pt idx="22">
                        <c:v>33.4</c:v>
                      </c:pt>
                      <c:pt idx="24">
                        <c:v>35.799999999999997</c:v>
                      </c:pt>
                      <c:pt idx="25">
                        <c:v>32.700000000000003</c:v>
                      </c:pt>
                      <c:pt idx="26">
                        <c:v>34.1</c:v>
                      </c:pt>
                      <c:pt idx="27">
                        <c:v>35.4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C-EE91-47A8-8A24-E2FE4DF81F98}"/>
                  </c:ext>
                </c:extLst>
              </c15:ser>
            </c15:filteredLineSeries>
            <c15:filteredLine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Sheet2!$H$2</c15:sqref>
                        </c15:formulaRef>
                      </c:ext>
                    </c:extLst>
                    <c:strCache>
                      <c:ptCount val="1"/>
                      <c:pt idx="0">
                        <c:v>Zimbabwe</c:v>
                      </c:pt>
                    </c:strCache>
                  </c:strRef>
                </c:tx>
                <c:spPr>
                  <a:ln w="28575" cap="rnd">
                    <a:solidFill>
                      <a:schemeClr val="accent1">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Sheet2!$H$3:$H$35</c15:sqref>
                        </c15:formulaRef>
                      </c:ext>
                    </c:extLst>
                    <c:numCache>
                      <c:formatCode>General</c:formatCode>
                      <c:ptCount val="33"/>
                      <c:pt idx="3">
                        <c:v>1.9</c:v>
                      </c:pt>
                      <c:pt idx="9">
                        <c:v>13.6</c:v>
                      </c:pt>
                      <c:pt idx="14">
                        <c:v>19.3</c:v>
                      </c:pt>
                      <c:pt idx="20">
                        <c:v>26.3</c:v>
                      </c:pt>
                      <c:pt idx="25">
                        <c:v>30.4</c:v>
                      </c:pt>
                      <c:pt idx="30">
                        <c:v>26.7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D-EE91-47A8-8A24-E2FE4DF81F98}"/>
                  </c:ext>
                </c:extLst>
              </c15:ser>
            </c15:filteredLineSeries>
            <c15:filteredLine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Sheet2!$I$2</c15:sqref>
                        </c15:formulaRef>
                      </c:ext>
                    </c:extLst>
                    <c:strCache>
                      <c:ptCount val="1"/>
                      <c:pt idx="0">
                        <c:v>Togo</c:v>
                      </c:pt>
                    </c:strCache>
                  </c:strRef>
                </c:tx>
                <c:spPr>
                  <a:ln w="28575" cap="rnd">
                    <a:solidFill>
                      <a:schemeClr val="accent2">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Sheet2!$I$3:$I$35</c15:sqref>
                        </c15:formulaRef>
                      </c:ext>
                    </c:extLst>
                    <c:numCache>
                      <c:formatCode>General</c:formatCode>
                      <c:ptCount val="33"/>
                      <c:pt idx="3">
                        <c:v>4</c:v>
                      </c:pt>
                      <c:pt idx="13">
                        <c:v>18.5</c:v>
                      </c:pt>
                      <c:pt idx="28">
                        <c:v>29.7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E-EE91-47A8-8A24-E2FE4DF81F98}"/>
                  </c:ext>
                </c:extLst>
              </c15:ser>
            </c15:filteredLineSeries>
            <c15:filteredLine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Sheet2!$J$2</c15:sqref>
                        </c15:formulaRef>
                      </c:ext>
                    </c:extLst>
                    <c:strCache>
                      <c:ptCount val="1"/>
                      <c:pt idx="0">
                        <c:v>Cambodia</c:v>
                      </c:pt>
                    </c:strCache>
                  </c:strRef>
                </c:tx>
                <c:spPr>
                  <a:ln w="28575" cap="rnd">
                    <a:solidFill>
                      <a:schemeClr val="accent3">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Sheet2!$J$3:$J$35</c15:sqref>
                        </c15:formulaRef>
                      </c:ext>
                    </c:extLst>
                    <c:numCache>
                      <c:formatCode>General</c:formatCode>
                      <c:ptCount val="33"/>
                      <c:pt idx="15">
                        <c:v>28.8</c:v>
                      </c:pt>
                      <c:pt idx="25">
                        <c:v>5.7</c:v>
                      </c:pt>
                      <c:pt idx="29">
                        <c:v>24.5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F-EE91-47A8-8A24-E2FE4DF81F98}"/>
                  </c:ext>
                </c:extLst>
              </c15:ser>
            </c15:filteredLineSeries>
            <c15:filteredLine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Sheet2!$K$2</c15:sqref>
                        </c15:formulaRef>
                      </c:ext>
                    </c:extLst>
                    <c:strCache>
                      <c:ptCount val="1"/>
                      <c:pt idx="0">
                        <c:v>Haiti</c:v>
                      </c:pt>
                    </c:strCache>
                  </c:strRef>
                </c:tx>
                <c:spPr>
                  <a:ln w="28575" cap="rnd">
                    <a:solidFill>
                      <a:schemeClr val="accent4">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Sheet2!$K$3:$K$35</c15:sqref>
                        </c15:formulaRef>
                      </c:ext>
                    </c:extLst>
                    <c:numCache>
                      <c:formatCode>General</c:formatCode>
                      <c:ptCount val="33"/>
                      <c:pt idx="9">
                        <c:v>11.4</c:v>
                      </c:pt>
                      <c:pt idx="15">
                        <c:v>20.100000000000001</c:v>
                      </c:pt>
                      <c:pt idx="20">
                        <c:v>27.6</c:v>
                      </c:pt>
                      <c:pt idx="27">
                        <c:v>23.6</c:v>
                      </c:pt>
                      <c:pt idx="31">
                        <c:v>22.5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0-EE91-47A8-8A24-E2FE4DF81F98}"/>
                  </c:ext>
                </c:extLst>
              </c15:ser>
            </c15:filteredLineSeries>
            <c15:filteredLineSeries>
              <c15:ser>
                <c:idx val="10"/>
                <c:order val="10"/>
                <c:tx>
                  <c:strRef>
                    <c:extLst xmlns:c16r2="http://schemas.microsoft.com/office/drawing/2015/06/chart" xmlns:c15="http://schemas.microsoft.com/office/drawing/2012/chart">
                      <c:ext xmlns:c15="http://schemas.microsoft.com/office/drawing/2012/chart" uri="{02D57815-91ED-43cb-92C2-25804820EDAC}">
                        <c15:formulaRef>
                          <c15:sqref>Sheet2!$L$2</c15:sqref>
                        </c15:formulaRef>
                      </c:ext>
                    </c:extLst>
                    <c:strCache>
                      <c:ptCount val="1"/>
                      <c:pt idx="0">
                        <c:v>Guinea</c:v>
                      </c:pt>
                    </c:strCache>
                  </c:strRef>
                </c:tx>
                <c:spPr>
                  <a:ln w="28575" cap="rnd">
                    <a:solidFill>
                      <a:schemeClr val="accent5">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Sheet2!$L$3:$L$35</c15:sqref>
                        </c15:formulaRef>
                      </c:ext>
                    </c:extLst>
                    <c:numCache>
                      <c:formatCode>General</c:formatCode>
                      <c:ptCount val="33"/>
                      <c:pt idx="14">
                        <c:v>20.100000000000001</c:v>
                      </c:pt>
                      <c:pt idx="20">
                        <c:v>26.9</c:v>
                      </c:pt>
                      <c:pt idx="27">
                        <c:v>23.2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1-EE91-47A8-8A24-E2FE4DF81F98}"/>
                  </c:ext>
                </c:extLst>
              </c15:ser>
            </c15:filteredLineSeries>
            <c15:filteredLineSeries>
              <c15:ser>
                <c:idx val="14"/>
                <c:order val="14"/>
                <c:tx>
                  <c:strRef>
                    <c:extLst xmlns:c16r2="http://schemas.microsoft.com/office/drawing/2015/06/chart" xmlns:c15="http://schemas.microsoft.com/office/drawing/2012/chart">
                      <c:ext xmlns:c15="http://schemas.microsoft.com/office/drawing/2012/chart" uri="{02D57815-91ED-43cb-92C2-25804820EDAC}">
                        <c15:formulaRef>
                          <c15:sqref>Sheet2!$P$2</c15:sqref>
                        </c15:formulaRef>
                      </c:ext>
                    </c:extLst>
                    <c:strCache>
                      <c:ptCount val="1"/>
                      <c:pt idx="0">
                        <c:v>Bolivia</c:v>
                      </c:pt>
                    </c:strCache>
                  </c:strRef>
                </c:tx>
                <c:spPr>
                  <a:ln w="28575" cap="rnd">
                    <a:solidFill>
                      <a:schemeClr val="accent3">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Sheet2!$P$3:$P$35</c15:sqref>
                        </c15:formulaRef>
                      </c:ext>
                    </c:extLst>
                    <c:numCache>
                      <c:formatCode>General</c:formatCode>
                      <c:ptCount val="33"/>
                      <c:pt idx="4">
                        <c:v>0.3</c:v>
                      </c:pt>
                      <c:pt idx="9">
                        <c:v>8.8000000000000007</c:v>
                      </c:pt>
                      <c:pt idx="13">
                        <c:v>14.7</c:v>
                      </c:pt>
                      <c:pt idx="18">
                        <c:v>13.5</c:v>
                      </c:pt>
                      <c:pt idx="23">
                        <c:v>24.4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2-EE91-47A8-8A24-E2FE4DF81F98}"/>
                  </c:ext>
                </c:extLst>
              </c15:ser>
            </c15:filteredLineSeries>
            <c15:filteredLineSeries>
              <c15:ser>
                <c:idx val="18"/>
                <c:order val="18"/>
                <c:tx>
                  <c:strRef>
                    <c:extLst xmlns:c16r2="http://schemas.microsoft.com/office/drawing/2015/06/chart" xmlns:c15="http://schemas.microsoft.com/office/drawing/2012/chart">
                      <c:ext xmlns:c15="http://schemas.microsoft.com/office/drawing/2012/chart" uri="{02D57815-91ED-43cb-92C2-25804820EDAC}">
                        <c15:formulaRef>
                          <c15:sqref>Sheet2!$T$2</c15:sqref>
                        </c15:formulaRef>
                      </c:ext>
                    </c:extLst>
                    <c:strCache>
                      <c:ptCount val="1"/>
                      <c:pt idx="0">
                        <c:v>Niger</c:v>
                      </c:pt>
                    </c:strCache>
                  </c:strRef>
                </c:tx>
                <c:spPr>
                  <a:ln w="28575" cap="rnd">
                    <a:solidFill>
                      <a:schemeClr val="accent1">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Sheet2!$T$3:$T$35</c15:sqref>
                        </c15:formulaRef>
                      </c:ext>
                    </c:extLst>
                    <c:numCache>
                      <c:formatCode>General</c:formatCode>
                      <c:ptCount val="33"/>
                      <c:pt idx="7">
                        <c:v>5.2</c:v>
                      </c:pt>
                      <c:pt idx="13">
                        <c:v>12.4</c:v>
                      </c:pt>
                      <c:pt idx="21">
                        <c:v>16.100000000000001</c:v>
                      </c:pt>
                      <c:pt idx="27">
                        <c:v>21.9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3-EE91-47A8-8A24-E2FE4DF81F98}"/>
                  </c:ext>
                </c:extLst>
              </c15:ser>
            </c15:filteredLineSeries>
            <c15:filteredLineSeries>
              <c15:ser>
                <c:idx val="19"/>
                <c:order val="19"/>
                <c:tx>
                  <c:strRef>
                    <c:extLst xmlns:c16r2="http://schemas.microsoft.com/office/drawing/2015/06/chart" xmlns:c15="http://schemas.microsoft.com/office/drawing/2012/chart">
                      <c:ext xmlns:c15="http://schemas.microsoft.com/office/drawing/2012/chart" uri="{02D57815-91ED-43cb-92C2-25804820EDAC}">
                        <c15:formulaRef>
                          <c15:sqref>Sheet2!$U$2</c15:sqref>
                        </c15:formulaRef>
                      </c:ext>
                    </c:extLst>
                    <c:strCache>
                      <c:ptCount val="1"/>
                      <c:pt idx="0">
                        <c:v>Colombia</c:v>
                      </c:pt>
                    </c:strCache>
                  </c:strRef>
                </c:tx>
                <c:spPr>
                  <a:ln w="28575" cap="rnd">
                    <a:solidFill>
                      <a:schemeClr val="accent2">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Sheet2!$U$3:$U$35</c15:sqref>
                        </c15:formulaRef>
                      </c:ext>
                    </c:extLst>
                    <c:numCache>
                      <c:formatCode>General</c:formatCode>
                      <c:ptCount val="33"/>
                      <c:pt idx="1">
                        <c:v>1.8</c:v>
                      </c:pt>
                      <c:pt idx="5">
                        <c:v>4</c:v>
                      </c:pt>
                      <c:pt idx="10">
                        <c:v>11</c:v>
                      </c:pt>
                      <c:pt idx="15">
                        <c:v>21.2</c:v>
                      </c:pt>
                      <c:pt idx="20">
                        <c:v>20.7</c:v>
                      </c:pt>
                      <c:pt idx="25">
                        <c:v>21.8</c:v>
                      </c:pt>
                      <c:pt idx="30">
                        <c:v>16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4-EE91-47A8-8A24-E2FE4DF81F98}"/>
                  </c:ext>
                </c:extLst>
              </c15:ser>
            </c15:filteredLineSeries>
            <c15:filteredLineSeries>
              <c15:ser>
                <c:idx val="20"/>
                <c:order val="20"/>
                <c:tx>
                  <c:strRef>
                    <c:extLst xmlns:c16r2="http://schemas.microsoft.com/office/drawing/2015/06/chart" xmlns:c15="http://schemas.microsoft.com/office/drawing/2012/chart">
                      <c:ext xmlns:c15="http://schemas.microsoft.com/office/drawing/2012/chart" uri="{02D57815-91ED-43cb-92C2-25804820EDAC}">
                        <c15:formulaRef>
                          <c15:sqref>Sheet2!$V$2</c15:sqref>
                        </c15:formulaRef>
                      </c:ext>
                    </c:extLst>
                    <c:strCache>
                      <c:ptCount val="1"/>
                      <c:pt idx="0">
                        <c:v>Kenya</c:v>
                      </c:pt>
                    </c:strCache>
                  </c:strRef>
                </c:tx>
                <c:spPr>
                  <a:ln w="28575" cap="rnd">
                    <a:solidFill>
                      <a:schemeClr val="accent3">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Sheet2!$V$3:$V$35</c15:sqref>
                        </c15:formulaRef>
                      </c:ext>
                    </c:extLst>
                    <c:numCache>
                      <c:formatCode>General</c:formatCode>
                      <c:ptCount val="33"/>
                      <c:pt idx="4">
                        <c:v>0.9</c:v>
                      </c:pt>
                      <c:pt idx="8">
                        <c:v>3.2</c:v>
                      </c:pt>
                      <c:pt idx="13">
                        <c:v>8.1</c:v>
                      </c:pt>
                      <c:pt idx="18">
                        <c:v>15.9</c:v>
                      </c:pt>
                      <c:pt idx="23">
                        <c:v>18</c:v>
                      </c:pt>
                      <c:pt idx="29">
                        <c:v>21.4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5-EE91-47A8-8A24-E2FE4DF81F98}"/>
                  </c:ext>
                </c:extLst>
              </c15:ser>
            </c15:filteredLineSeries>
            <c15:filteredLineSeries>
              <c15:ser>
                <c:idx val="21"/>
                <c:order val="21"/>
                <c:tx>
                  <c:strRef>
                    <c:extLst xmlns:c16r2="http://schemas.microsoft.com/office/drawing/2015/06/chart" xmlns:c15="http://schemas.microsoft.com/office/drawing/2012/chart">
                      <c:ext xmlns:c15="http://schemas.microsoft.com/office/drawing/2012/chart" uri="{02D57815-91ED-43cb-92C2-25804820EDAC}">
                        <c15:formulaRef>
                          <c15:sqref>Sheet2!$W$2</c15:sqref>
                        </c15:formulaRef>
                      </c:ext>
                    </c:extLst>
                    <c:strCache>
                      <c:ptCount val="1"/>
                      <c:pt idx="0">
                        <c:v>Guatemala</c:v>
                      </c:pt>
                    </c:strCache>
                  </c:strRef>
                </c:tx>
                <c:spPr>
                  <a:ln w="28575" cap="rnd">
                    <a:solidFill>
                      <a:schemeClr val="accent4">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Sheet2!$W$3:$W$35</c15:sqref>
                        </c15:formulaRef>
                      </c:ext>
                    </c:extLst>
                    <c:numCache>
                      <c:formatCode>General</c:formatCode>
                      <c:ptCount val="33"/>
                      <c:pt idx="2">
                        <c:v>0</c:v>
                      </c:pt>
                      <c:pt idx="10">
                        <c:v>5.4</c:v>
                      </c:pt>
                      <c:pt idx="13">
                        <c:v>4.4000000000000004</c:v>
                      </c:pt>
                      <c:pt idx="29">
                        <c:v>21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6-EE91-47A8-8A24-E2FE4DF81F98}"/>
                  </c:ext>
                </c:extLst>
              </c15:ser>
            </c15:filteredLineSeries>
            <c15:filteredLineSeries>
              <c15:ser>
                <c:idx val="22"/>
                <c:order val="22"/>
                <c:tx>
                  <c:strRef>
                    <c:extLst xmlns:c16r2="http://schemas.microsoft.com/office/drawing/2015/06/chart" xmlns:c15="http://schemas.microsoft.com/office/drawing/2012/chart">
                      <c:ext xmlns:c15="http://schemas.microsoft.com/office/drawing/2012/chart" uri="{02D57815-91ED-43cb-92C2-25804820EDAC}">
                        <c15:formulaRef>
                          <c15:sqref>Sheet2!$X$2</c15:sqref>
                        </c15:formulaRef>
                      </c:ext>
                    </c:extLst>
                    <c:strCache>
                      <c:ptCount val="1"/>
                      <c:pt idx="0">
                        <c:v>Mozambique</c:v>
                      </c:pt>
                    </c:strCache>
                  </c:strRef>
                </c:tx>
                <c:spPr>
                  <a:ln w="28575" cap="rnd">
                    <a:solidFill>
                      <a:schemeClr val="accent5">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Sheet2!$X$3:$X$35</c15:sqref>
                        </c15:formulaRef>
                      </c:ext>
                    </c:extLst>
                    <c:numCache>
                      <c:formatCode>General</c:formatCode>
                      <c:ptCount val="33"/>
                      <c:pt idx="12">
                        <c:v>1.6</c:v>
                      </c:pt>
                      <c:pt idx="18">
                        <c:v>19.5</c:v>
                      </c:pt>
                      <c:pt idx="26">
                        <c:v>15.8</c:v>
                      </c:pt>
                      <c:pt idx="31">
                        <c:v>19.8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7-EE91-47A8-8A24-E2FE4DF81F98}"/>
                  </c:ext>
                </c:extLst>
              </c15:ser>
            </c15:filteredLineSeries>
            <c15:filteredLineSeries>
              <c15:ser>
                <c:idx val="23"/>
                <c:order val="23"/>
                <c:tx>
                  <c:strRef>
                    <c:extLst xmlns:c16r2="http://schemas.microsoft.com/office/drawing/2015/06/chart" xmlns:c15="http://schemas.microsoft.com/office/drawing/2012/chart">
                      <c:ext xmlns:c15="http://schemas.microsoft.com/office/drawing/2012/chart" uri="{02D57815-91ED-43cb-92C2-25804820EDAC}">
                        <c15:formulaRef>
                          <c15:sqref>Sheet2!$Y$2</c15:sqref>
                        </c15:formulaRef>
                      </c:ext>
                    </c:extLst>
                    <c:strCache>
                      <c:ptCount val="1"/>
                      <c:pt idx="0">
                        <c:v>Cote d'Ivoire</c:v>
                      </c:pt>
                    </c:strCache>
                  </c:strRef>
                </c:tx>
                <c:spPr>
                  <a:ln w="28575" cap="rnd">
                    <a:solidFill>
                      <a:schemeClr val="accent6">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Sheet2!$Y$3:$Y$35</c15:sqref>
                        </c15:formulaRef>
                      </c:ext>
                    </c:extLst>
                    <c:numCache>
                      <c:formatCode>General</c:formatCode>
                      <c:ptCount val="33"/>
                      <c:pt idx="9">
                        <c:v>10.5</c:v>
                      </c:pt>
                      <c:pt idx="13">
                        <c:v>16</c:v>
                      </c:pt>
                      <c:pt idx="26">
                        <c:v>18.5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8-EE91-47A8-8A24-E2FE4DF81F98}"/>
                  </c:ext>
                </c:extLst>
              </c15:ser>
            </c15:filteredLineSeries>
            <c15:filteredLineSeries>
              <c15:ser>
                <c:idx val="25"/>
                <c:order val="25"/>
                <c:tx>
                  <c:strRef>
                    <c:extLst xmlns:c16r2="http://schemas.microsoft.com/office/drawing/2015/06/chart" xmlns:c15="http://schemas.microsoft.com/office/drawing/2012/chart">
                      <c:ext xmlns:c15="http://schemas.microsoft.com/office/drawing/2012/chart" uri="{02D57815-91ED-43cb-92C2-25804820EDAC}">
                        <c15:formulaRef>
                          <c15:sqref>Sheet2!$AA$2</c15:sqref>
                        </c15:formulaRef>
                      </c:ext>
                    </c:extLst>
                    <c:strCache>
                      <c:ptCount val="1"/>
                      <c:pt idx="0">
                        <c:v>Tanzania</c:v>
                      </c:pt>
                    </c:strCache>
                  </c:strRef>
                </c:tx>
                <c:spPr>
                  <a:ln w="28575" cap="rnd">
                    <a:solidFill>
                      <a:schemeClr val="accent2">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Sheet2!$AA$3:$AA$35</c15:sqref>
                        </c15:formulaRef>
                      </c:ext>
                    </c:extLst>
                    <c:numCache>
                      <c:formatCode>General</c:formatCode>
                      <c:ptCount val="33"/>
                      <c:pt idx="6">
                        <c:v>3.1</c:v>
                      </c:pt>
                      <c:pt idx="11">
                        <c:v>6.3</c:v>
                      </c:pt>
                      <c:pt idx="14">
                        <c:v>9.1</c:v>
                      </c:pt>
                      <c:pt idx="19">
                        <c:v>15.4</c:v>
                      </c:pt>
                      <c:pt idx="25">
                        <c:v>15.8</c:v>
                      </c:pt>
                      <c:pt idx="30">
                        <c:v>14.8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9-EE91-47A8-8A24-E2FE4DF81F98}"/>
                  </c:ext>
                </c:extLst>
              </c15:ser>
            </c15:filteredLineSeries>
            <c15:filteredLineSeries>
              <c15:ser>
                <c:idx val="26"/>
                <c:order val="26"/>
                <c:tx>
                  <c:strRef>
                    <c:extLst xmlns:c16r2="http://schemas.microsoft.com/office/drawing/2015/06/chart" xmlns:c15="http://schemas.microsoft.com/office/drawing/2012/chart">
                      <c:ext xmlns:c15="http://schemas.microsoft.com/office/drawing/2012/chart" uri="{02D57815-91ED-43cb-92C2-25804820EDAC}">
                        <c15:formulaRef>
                          <c15:sqref>Sheet2!$AB$2</c15:sqref>
                        </c15:formulaRef>
                      </c:ext>
                    </c:extLst>
                    <c:strCache>
                      <c:ptCount val="1"/>
                      <c:pt idx="0">
                        <c:v>Dominican Republic</c:v>
                      </c:pt>
                    </c:strCache>
                  </c:strRef>
                </c:tx>
                <c:spPr>
                  <a:ln w="28575" cap="rnd">
                    <a:solidFill>
                      <a:schemeClr val="accent3">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Sheet2!$AB$3:$AB$35</c15:sqref>
                        </c15:formulaRef>
                      </c:ext>
                    </c:extLst>
                    <c:numCache>
                      <c:formatCode>General</c:formatCode>
                      <c:ptCount val="33"/>
                      <c:pt idx="6">
                        <c:v>2.9</c:v>
                      </c:pt>
                      <c:pt idx="11">
                        <c:v>9.1</c:v>
                      </c:pt>
                      <c:pt idx="14">
                        <c:v>14.8</c:v>
                      </c:pt>
                      <c:pt idx="17">
                        <c:v>12.6</c:v>
                      </c:pt>
                      <c:pt idx="22">
                        <c:v>14.6</c:v>
                      </c:pt>
                      <c:pt idx="28">
                        <c:v>15.1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A-EE91-47A8-8A24-E2FE4DF81F98}"/>
                  </c:ext>
                </c:extLst>
              </c15:ser>
            </c15:filteredLineSeries>
            <c15:filteredLineSeries>
              <c15:ser>
                <c:idx val="27"/>
                <c:order val="27"/>
                <c:tx>
                  <c:strRef>
                    <c:extLst xmlns:c16r2="http://schemas.microsoft.com/office/drawing/2015/06/chart" xmlns:c15="http://schemas.microsoft.com/office/drawing/2012/chart">
                      <c:ext xmlns:c15="http://schemas.microsoft.com/office/drawing/2012/chart" uri="{02D57815-91ED-43cb-92C2-25804820EDAC}">
                        <c15:formulaRef>
                          <c15:sqref>Sheet2!$AC$2</c15:sqref>
                        </c15:formulaRef>
                      </c:ext>
                    </c:extLst>
                    <c:strCache>
                      <c:ptCount val="1"/>
                      <c:pt idx="0">
                        <c:v>Philippines</c:v>
                      </c:pt>
                    </c:strCache>
                  </c:strRef>
                </c:tx>
                <c:spPr>
                  <a:ln w="28575" cap="rnd">
                    <a:solidFill>
                      <a:schemeClr val="accent4">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Sheet2!$AC$3:$AC$35</c15:sqref>
                        </c15:formulaRef>
                      </c:ext>
                    </c:extLst>
                    <c:numCache>
                      <c:formatCode>General</c:formatCode>
                      <c:ptCount val="33"/>
                      <c:pt idx="8">
                        <c:v>0</c:v>
                      </c:pt>
                      <c:pt idx="13">
                        <c:v>12.4</c:v>
                      </c:pt>
                      <c:pt idx="18">
                        <c:v>5.0999999999999996</c:v>
                      </c:pt>
                      <c:pt idx="23">
                        <c:v>11.2</c:v>
                      </c:pt>
                      <c:pt idx="28">
                        <c:v>13.6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B-EE91-47A8-8A24-E2FE4DF81F98}"/>
                  </c:ext>
                </c:extLst>
              </c15:ser>
            </c15:filteredLineSeries>
            <c15:filteredLineSeries>
              <c15:ser>
                <c:idx val="28"/>
                <c:order val="28"/>
                <c:tx>
                  <c:strRef>
                    <c:extLst xmlns:c16r2="http://schemas.microsoft.com/office/drawing/2015/06/chart" xmlns:c15="http://schemas.microsoft.com/office/drawing/2012/chart">
                      <c:ext xmlns:c15="http://schemas.microsoft.com/office/drawing/2012/chart" uri="{02D57815-91ED-43cb-92C2-25804820EDAC}">
                        <c15:formulaRef>
                          <c15:sqref>Sheet2!$AD$2</c15:sqref>
                        </c15:formulaRef>
                      </c:ext>
                    </c:extLst>
                    <c:strCache>
                      <c:ptCount val="1"/>
                      <c:pt idx="0">
                        <c:v>Rwanda</c:v>
                      </c:pt>
                    </c:strCache>
                  </c:strRef>
                </c:tx>
                <c:spPr>
                  <a:ln w="28575" cap="rnd">
                    <a:solidFill>
                      <a:schemeClr val="accent5">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Sheet2!$AD$3:$AD$35</c15:sqref>
                        </c15:formulaRef>
                      </c:ext>
                    </c:extLst>
                    <c:numCache>
                      <c:formatCode>General</c:formatCode>
                      <c:ptCount val="33"/>
                      <c:pt idx="7">
                        <c:v>3.9</c:v>
                      </c:pt>
                      <c:pt idx="15">
                        <c:v>11</c:v>
                      </c:pt>
                      <c:pt idx="20">
                        <c:v>3.8</c:v>
                      </c:pt>
                      <c:pt idx="25">
                        <c:v>11.7</c:v>
                      </c:pt>
                      <c:pt idx="29">
                        <c:v>5.6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C-EE91-47A8-8A24-E2FE4DF81F98}"/>
                  </c:ext>
                </c:extLst>
              </c15:ser>
            </c15:filteredLineSeries>
            <c15:filteredLineSeries>
              <c15:ser>
                <c:idx val="29"/>
                <c:order val="29"/>
                <c:tx>
                  <c:strRef>
                    <c:extLst xmlns:c16r2="http://schemas.microsoft.com/office/drawing/2015/06/chart" xmlns:c15="http://schemas.microsoft.com/office/drawing/2012/chart">
                      <c:ext xmlns:c15="http://schemas.microsoft.com/office/drawing/2012/chart" uri="{02D57815-91ED-43cb-92C2-25804820EDAC}">
                        <c15:formulaRef>
                          <c15:sqref>Sheet2!$AE$2</c15:sqref>
                        </c15:formulaRef>
                      </c:ext>
                    </c:extLst>
                    <c:strCache>
                      <c:ptCount val="1"/>
                      <c:pt idx="0">
                        <c:v>Chad</c:v>
                      </c:pt>
                    </c:strCache>
                  </c:strRef>
                </c:tx>
                <c:spPr>
                  <a:ln w="28575" cap="rnd">
                    <a:solidFill>
                      <a:schemeClr val="accent6">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Sheet2!$AE$3:$AE$35</c15:sqref>
                        </c15:formulaRef>
                      </c:ext>
                    </c:extLst>
                    <c:numCache>
                      <c:formatCode>General</c:formatCode>
                      <c:ptCount val="33"/>
                      <c:pt idx="11">
                        <c:v>3.6</c:v>
                      </c:pt>
                      <c:pt idx="19">
                        <c:v>4</c:v>
                      </c:pt>
                      <c:pt idx="28">
                        <c:v>11.5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D-EE91-47A8-8A24-E2FE4DF81F98}"/>
                  </c:ext>
                </c:extLst>
              </c15:ser>
            </c15:filteredLineSeries>
            <c15:filteredLineSeries>
              <c15:ser>
                <c:idx val="30"/>
                <c:order val="30"/>
                <c:tx>
                  <c:strRef>
                    <c:extLst xmlns:c16r2="http://schemas.microsoft.com/office/drawing/2015/06/chart" xmlns:c15="http://schemas.microsoft.com/office/drawing/2012/chart">
                      <c:ext xmlns:c15="http://schemas.microsoft.com/office/drawing/2012/chart" uri="{02D57815-91ED-43cb-92C2-25804820EDAC}">
                        <c15:formulaRef>
                          <c15:sqref>Sheet2!$AF$2</c15:sqref>
                        </c15:formulaRef>
                      </c:ext>
                    </c:extLst>
                    <c:strCache>
                      <c:ptCount val="1"/>
                      <c:pt idx="0">
                        <c:v>Liberia</c:v>
                      </c:pt>
                    </c:strCache>
                  </c:strRef>
                </c:tx>
                <c:spPr>
                  <a:ln w="28575" cap="rnd">
                    <a:solidFill>
                      <a:schemeClr val="accent1">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Sheet2!$AF$3:$AF$35</c15:sqref>
                        </c15:formulaRef>
                      </c:ext>
                    </c:extLst>
                    <c:numCache>
                      <c:formatCode>General</c:formatCode>
                      <c:ptCount val="33"/>
                      <c:pt idx="0">
                        <c:v>0.7</c:v>
                      </c:pt>
                      <c:pt idx="22">
                        <c:v>10.8</c:v>
                      </c:pt>
                      <c:pt idx="28">
                        <c:v>3.3</c:v>
                      </c:pt>
                      <c:pt idx="31">
                        <c:v>1.3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E-EE91-47A8-8A24-E2FE4DF81F98}"/>
                  </c:ext>
                </c:extLst>
              </c15:ser>
            </c15:filteredLineSeries>
            <c15:filteredLineSeries>
              <c15:ser>
                <c:idx val="31"/>
                <c:order val="31"/>
                <c:tx>
                  <c:strRef>
                    <c:extLst xmlns:c16r2="http://schemas.microsoft.com/office/drawing/2015/06/chart" xmlns:c15="http://schemas.microsoft.com/office/drawing/2012/chart">
                      <c:ext xmlns:c15="http://schemas.microsoft.com/office/drawing/2012/chart" uri="{02D57815-91ED-43cb-92C2-25804820EDAC}">
                        <c15:formulaRef>
                          <c15:sqref>Sheet2!$AG$2</c15:sqref>
                        </c15:formulaRef>
                      </c:ext>
                    </c:extLst>
                    <c:strCache>
                      <c:ptCount val="1"/>
                      <c:pt idx="0">
                        <c:v>Burundi</c:v>
                      </c:pt>
                    </c:strCache>
                  </c:strRef>
                </c:tx>
                <c:spPr>
                  <a:ln w="28575" cap="rnd">
                    <a:solidFill>
                      <a:schemeClr val="accent2">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Sheet2!$AG$3:$AG$35</c15:sqref>
                        </c15:formulaRef>
                      </c:ext>
                    </c:extLst>
                    <c:numCache>
                      <c:formatCode>General</c:formatCode>
                      <c:ptCount val="33"/>
                      <c:pt idx="2">
                        <c:v>0</c:v>
                      </c:pt>
                      <c:pt idx="25">
                        <c:v>4.4000000000000004</c:v>
                      </c:pt>
                      <c:pt idx="31">
                        <c:v>10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F-EE91-47A8-8A24-E2FE4DF81F98}"/>
                  </c:ext>
                </c:extLst>
              </c15:ser>
            </c15:filteredLineSeries>
            <c15:filteredLineSeries>
              <c15:ser>
                <c:idx val="32"/>
                <c:order val="32"/>
                <c:tx>
                  <c:strRef>
                    <c:extLst xmlns:c16r2="http://schemas.microsoft.com/office/drawing/2015/06/chart" xmlns:c15="http://schemas.microsoft.com/office/drawing/2012/chart">
                      <c:ext xmlns:c15="http://schemas.microsoft.com/office/drawing/2012/chart" uri="{02D57815-91ED-43cb-92C2-25804820EDAC}">
                        <c15:formulaRef>
                          <c15:sqref>Sheet2!$AH$2</c15:sqref>
                        </c15:formulaRef>
                      </c:ext>
                    </c:extLst>
                    <c:strCache>
                      <c:ptCount val="1"/>
                      <c:pt idx="0">
                        <c:v>Mali</c:v>
                      </c:pt>
                    </c:strCache>
                  </c:strRef>
                </c:tx>
                <c:spPr>
                  <a:ln w="28575" cap="rnd">
                    <a:solidFill>
                      <a:schemeClr val="accent3">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Sheet2!$AH$3:$AH$35</c15:sqref>
                        </c15:formulaRef>
                      </c:ext>
                    </c:extLst>
                    <c:numCache>
                      <c:formatCode>General</c:formatCode>
                      <c:ptCount val="33"/>
                      <c:pt idx="10">
                        <c:v>8.1</c:v>
                      </c:pt>
                      <c:pt idx="16">
                        <c:v>7.1</c:v>
                      </c:pt>
                      <c:pt idx="21">
                        <c:v>9.3000000000000007</c:v>
                      </c:pt>
                      <c:pt idx="27">
                        <c:v>3.6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0-EE91-47A8-8A24-E2FE4DF81F98}"/>
                  </c:ext>
                </c:extLst>
              </c15:ser>
            </c15:filteredLineSeries>
            <c15:filteredLineSeries>
              <c15:ser>
                <c:idx val="33"/>
                <c:order val="33"/>
                <c:tx>
                  <c:strRef>
                    <c:extLst xmlns:c16r2="http://schemas.microsoft.com/office/drawing/2015/06/chart" xmlns:c15="http://schemas.microsoft.com/office/drawing/2012/chart">
                      <c:ext xmlns:c15="http://schemas.microsoft.com/office/drawing/2012/chart" uri="{02D57815-91ED-43cb-92C2-25804820EDAC}">
                        <c15:formulaRef>
                          <c15:sqref>Sheet2!$AI$2</c15:sqref>
                        </c15:formulaRef>
                      </c:ext>
                    </c:extLst>
                    <c:strCache>
                      <c:ptCount val="1"/>
                      <c:pt idx="0">
                        <c:v>Madagascar</c:v>
                      </c:pt>
                    </c:strCache>
                  </c:strRef>
                </c:tx>
                <c:spPr>
                  <a:ln w="28575" cap="rnd">
                    <a:solidFill>
                      <a:schemeClr val="accent4">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Sheet2!$AI$3:$AI$35</c15:sqref>
                        </c15:formulaRef>
                      </c:ext>
                    </c:extLst>
                    <c:numCache>
                      <c:formatCode>General</c:formatCode>
                      <c:ptCount val="33"/>
                      <c:pt idx="7">
                        <c:v>1.1000000000000001</c:v>
                      </c:pt>
                      <c:pt idx="12">
                        <c:v>2.6</c:v>
                      </c:pt>
                      <c:pt idx="18">
                        <c:v>5.8</c:v>
                      </c:pt>
                      <c:pt idx="23">
                        <c:v>3.2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1-EE91-47A8-8A24-E2FE4DF81F98}"/>
                  </c:ext>
                </c:extLst>
              </c15:ser>
            </c15:filteredLineSeries>
          </c:ext>
        </c:extLst>
      </c:lineChart>
      <c:catAx>
        <c:axId val="13252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8864760"/>
        <c:crosses val="autoZero"/>
        <c:auto val="1"/>
        <c:lblAlgn val="ctr"/>
        <c:lblOffset val="100"/>
        <c:noMultiLvlLbl val="0"/>
      </c:catAx>
      <c:valAx>
        <c:axId val="208864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522480"/>
        <c:crosses val="autoZero"/>
        <c:crossBetween val="between"/>
      </c:valAx>
      <c:spPr>
        <a:solidFill>
          <a:schemeClr val="accent2">
            <a:alpha val="90000"/>
          </a:schemeClr>
        </a:solidFill>
        <a:ln>
          <a:noFill/>
        </a:ln>
        <a:effectLst/>
      </c:spPr>
    </c:plotArea>
    <c:legend>
      <c:legendPos val="b"/>
      <c:layout>
        <c:manualLayout>
          <c:xMode val="edge"/>
          <c:yMode val="edge"/>
          <c:x val="2.2209919072615925E-2"/>
          <c:y val="0.88254528691106093"/>
          <c:w val="0.93387843121172365"/>
          <c:h val="0.117454707066696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fr-CH" sz="1400" b="1" dirty="0">
                <a:solidFill>
                  <a:schemeClr val="tx1"/>
                </a:solidFill>
              </a:rPr>
              <a:t>Zimbabwe</a:t>
            </a:r>
            <a:r>
              <a:rPr lang="fr-CH" sz="1400" b="1" baseline="0" dirty="0">
                <a:solidFill>
                  <a:schemeClr val="tx1"/>
                </a:solidFill>
              </a:rPr>
              <a:t> 2015</a:t>
            </a:r>
            <a:endParaRPr lang="fr-CH" sz="1400" b="1" dirty="0">
              <a:solidFill>
                <a:schemeClr val="tx1"/>
              </a:solidFill>
            </a:endParaRPr>
          </a:p>
        </c:rich>
      </c:tx>
      <c:layout>
        <c:manualLayout>
          <c:xMode val="edge"/>
          <c:yMode val="edge"/>
          <c:x val="8.1671623756319492E-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867639558986955"/>
          <c:y val="0.1248805443833093"/>
          <c:w val="0.86765664144054155"/>
          <c:h val="0.57772859284110956"/>
        </c:manualLayout>
      </c:layout>
      <c:barChart>
        <c:barDir val="col"/>
        <c:grouping val="clustered"/>
        <c:varyColors val="0"/>
        <c:ser>
          <c:idx val="0"/>
          <c:order val="0"/>
          <c:tx>
            <c:strRef>
              <c:f>Zimbabwe!$D$3</c:f>
              <c:strCache>
                <c:ptCount val="1"/>
                <c:pt idx="0">
                  <c:v>Knowledge of HIV prevention methods - Use of condoms (prompted) [Men]</c:v>
                </c:pt>
              </c:strCache>
            </c:strRef>
          </c:tx>
          <c:spPr>
            <a:solidFill>
              <a:schemeClr val="accent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65A3-4907-B675-EE8095D19498}"/>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65A3-4907-B675-EE8095D19498}"/>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65A3-4907-B675-EE8095D19498}"/>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7-65A3-4907-B675-EE8095D19498}"/>
              </c:ext>
            </c:extLst>
          </c:dPt>
          <c:dPt>
            <c:idx val="4"/>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9-65A3-4907-B675-EE8095D19498}"/>
              </c:ext>
            </c:extLst>
          </c:dPt>
          <c:dPt>
            <c:idx val="5"/>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B-65A3-4907-B675-EE8095D19498}"/>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65A3-4907-B675-EE8095D19498}"/>
              </c:ext>
            </c:extLst>
          </c:dPt>
          <c:dPt>
            <c:idx val="7"/>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F-65A3-4907-B675-EE8095D19498}"/>
              </c:ext>
            </c:extLst>
          </c:dPt>
          <c:dPt>
            <c:idx val="8"/>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1-65A3-4907-B675-EE8095D19498}"/>
              </c:ext>
            </c:extLst>
          </c:dPt>
          <c:dPt>
            <c:idx val="9"/>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3-65A3-4907-B675-EE8095D19498}"/>
              </c:ext>
            </c:extLst>
          </c:dPt>
          <c:dPt>
            <c:idx val="10"/>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5-65A3-4907-B675-EE8095D19498}"/>
              </c:ext>
            </c:extLst>
          </c:dPt>
          <c:dPt>
            <c:idx val="11"/>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7-65A3-4907-B675-EE8095D19498}"/>
              </c:ext>
            </c:extLst>
          </c:dPt>
          <c:dPt>
            <c:idx val="12"/>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9-65A3-4907-B675-EE8095D19498}"/>
              </c:ext>
            </c:extLst>
          </c:dPt>
          <c:dPt>
            <c:idx val="13"/>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B-65A3-4907-B675-EE8095D19498}"/>
              </c:ext>
            </c:extLst>
          </c:dPt>
          <c:dPt>
            <c:idx val="14"/>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D-65A3-4907-B675-EE8095D19498}"/>
              </c:ext>
            </c:extLst>
          </c:dPt>
          <c:dPt>
            <c:idx val="15"/>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1F-65A3-4907-B675-EE8095D19498}"/>
              </c:ext>
            </c:extLst>
          </c:dPt>
          <c:dPt>
            <c:idx val="16"/>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21-65A3-4907-B675-EE8095D19498}"/>
              </c:ext>
            </c:extLst>
          </c:dPt>
          <c:dPt>
            <c:idx val="17"/>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23-65A3-4907-B675-EE8095D19498}"/>
              </c:ext>
            </c:extLst>
          </c:dPt>
          <c:dPt>
            <c:idx val="18"/>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25-65A3-4907-B675-EE8095D19498}"/>
              </c:ext>
            </c:extLst>
          </c:dPt>
          <c:dPt>
            <c:idx val="19"/>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27-65A3-4907-B675-EE8095D19498}"/>
              </c:ext>
            </c:extLst>
          </c:dPt>
          <c:cat>
            <c:strRef>
              <c:f>Zimbabwe!$B$4:$B$23</c:f>
              <c:strCache>
                <c:ptCount val="20"/>
                <c:pt idx="0">
                  <c:v>Men : Harare Chitungwiza</c:v>
                </c:pt>
                <c:pt idx="1">
                  <c:v>Men : Mashonaland Central</c:v>
                </c:pt>
                <c:pt idx="2">
                  <c:v>Men : Mashonaland East</c:v>
                </c:pt>
                <c:pt idx="3">
                  <c:v>Men : Manicaland</c:v>
                </c:pt>
                <c:pt idx="4">
                  <c:v>Men : Mashonaland West</c:v>
                </c:pt>
                <c:pt idx="5">
                  <c:v>Men : Midlands</c:v>
                </c:pt>
                <c:pt idx="6">
                  <c:v>Men : Bulawayo</c:v>
                </c:pt>
                <c:pt idx="7">
                  <c:v>Men : Masvingo</c:v>
                </c:pt>
                <c:pt idx="8">
                  <c:v>Men : Matabeleland North</c:v>
                </c:pt>
                <c:pt idx="9">
                  <c:v>Men : Matabeleland South</c:v>
                </c:pt>
                <c:pt idx="10">
                  <c:v>Women : Mashonaland East</c:v>
                </c:pt>
                <c:pt idx="11">
                  <c:v>Women : Harare Chitungwiza</c:v>
                </c:pt>
                <c:pt idx="12">
                  <c:v>Women : Mashonaland West</c:v>
                </c:pt>
                <c:pt idx="13">
                  <c:v>Women : Masvingo</c:v>
                </c:pt>
                <c:pt idx="14">
                  <c:v>Women : Midlands</c:v>
                </c:pt>
                <c:pt idx="15">
                  <c:v>Women : Bulawayo</c:v>
                </c:pt>
                <c:pt idx="16">
                  <c:v>Women : Manicaland</c:v>
                </c:pt>
                <c:pt idx="17">
                  <c:v>Women : Matabeleland South</c:v>
                </c:pt>
                <c:pt idx="18">
                  <c:v>Women : Mashonaland Central</c:v>
                </c:pt>
                <c:pt idx="19">
                  <c:v>Women : Matabeleland North</c:v>
                </c:pt>
              </c:strCache>
            </c:strRef>
          </c:cat>
          <c:val>
            <c:numRef>
              <c:f>Zimbabwe!$D$4:$D$23</c:f>
              <c:numCache>
                <c:formatCode>General</c:formatCode>
                <c:ptCount val="20"/>
                <c:pt idx="0">
                  <c:v>87.6</c:v>
                </c:pt>
                <c:pt idx="1">
                  <c:v>84.4</c:v>
                </c:pt>
                <c:pt idx="2">
                  <c:v>78.900000000000006</c:v>
                </c:pt>
                <c:pt idx="3">
                  <c:v>78.7</c:v>
                </c:pt>
                <c:pt idx="4">
                  <c:v>84.2</c:v>
                </c:pt>
                <c:pt idx="5">
                  <c:v>85</c:v>
                </c:pt>
                <c:pt idx="6">
                  <c:v>85.7</c:v>
                </c:pt>
                <c:pt idx="7">
                  <c:v>85</c:v>
                </c:pt>
                <c:pt idx="8">
                  <c:v>80.099999999999994</c:v>
                </c:pt>
                <c:pt idx="9">
                  <c:v>82.2</c:v>
                </c:pt>
                <c:pt idx="10">
                  <c:v>91.7</c:v>
                </c:pt>
                <c:pt idx="11">
                  <c:v>90.3</c:v>
                </c:pt>
                <c:pt idx="12">
                  <c:v>89.5</c:v>
                </c:pt>
                <c:pt idx="13">
                  <c:v>81.400000000000006</c:v>
                </c:pt>
                <c:pt idx="14">
                  <c:v>87.9</c:v>
                </c:pt>
                <c:pt idx="15">
                  <c:v>89.9</c:v>
                </c:pt>
                <c:pt idx="16">
                  <c:v>89.3</c:v>
                </c:pt>
                <c:pt idx="17">
                  <c:v>86.3</c:v>
                </c:pt>
                <c:pt idx="18">
                  <c:v>88</c:v>
                </c:pt>
                <c:pt idx="19">
                  <c:v>84.8</c:v>
                </c:pt>
              </c:numCache>
            </c:numRef>
          </c:val>
          <c:extLst xmlns:c16r2="http://schemas.microsoft.com/office/drawing/2015/06/chart">
            <c:ext xmlns:c16="http://schemas.microsoft.com/office/drawing/2014/chart" uri="{C3380CC4-5D6E-409C-BE32-E72D297353CC}">
              <c16:uniqueId val="{00000028-65A3-4907-B675-EE8095D19498}"/>
            </c:ext>
          </c:extLst>
        </c:ser>
        <c:ser>
          <c:idx val="1"/>
          <c:order val="1"/>
          <c:tx>
            <c:strRef>
              <c:f>Zimbabwe!$C$3</c:f>
              <c:strCache>
                <c:ptCount val="1"/>
                <c:pt idx="0">
                  <c:v>Condom use at last higher risk sex (with a non-marital, non-cohabiting partner) </c:v>
                </c:pt>
              </c:strCache>
            </c:strRef>
          </c:tx>
          <c:spPr>
            <a:solidFill>
              <a:schemeClr val="accent2"/>
            </a:solidFill>
            <a:ln>
              <a:noFill/>
            </a:ln>
            <a:effectLst/>
          </c:spPr>
          <c:invertIfNegative val="0"/>
          <c:dPt>
            <c:idx val="0"/>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A-65A3-4907-B675-EE8095D19498}"/>
              </c:ext>
            </c:extLst>
          </c:dPt>
          <c:dPt>
            <c:idx val="1"/>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C-65A3-4907-B675-EE8095D19498}"/>
              </c:ext>
            </c:extLst>
          </c:dPt>
          <c:dPt>
            <c:idx val="2"/>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E-65A3-4907-B675-EE8095D19498}"/>
              </c:ext>
            </c:extLst>
          </c:dPt>
          <c:dPt>
            <c:idx val="3"/>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30-65A3-4907-B675-EE8095D19498}"/>
              </c:ext>
            </c:extLst>
          </c:dPt>
          <c:dPt>
            <c:idx val="4"/>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32-65A3-4907-B675-EE8095D19498}"/>
              </c:ext>
            </c:extLst>
          </c:dPt>
          <c:dPt>
            <c:idx val="5"/>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34-65A3-4907-B675-EE8095D19498}"/>
              </c:ext>
            </c:extLst>
          </c:dPt>
          <c:dPt>
            <c:idx val="6"/>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36-65A3-4907-B675-EE8095D19498}"/>
              </c:ext>
            </c:extLst>
          </c:dPt>
          <c:dPt>
            <c:idx val="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38-65A3-4907-B675-EE8095D19498}"/>
              </c:ext>
            </c:extLst>
          </c:dPt>
          <c:dPt>
            <c:idx val="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3A-65A3-4907-B675-EE8095D19498}"/>
              </c:ext>
            </c:extLst>
          </c:dPt>
          <c:dPt>
            <c:idx val="9"/>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3C-65A3-4907-B675-EE8095D19498}"/>
              </c:ext>
            </c:extLst>
          </c:dPt>
          <c:dPt>
            <c:idx val="10"/>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3E-65A3-4907-B675-EE8095D19498}"/>
              </c:ext>
            </c:extLst>
          </c:dPt>
          <c:dPt>
            <c:idx val="11"/>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0-65A3-4907-B675-EE8095D19498}"/>
              </c:ext>
            </c:extLst>
          </c:dPt>
          <c:dPt>
            <c:idx val="12"/>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2-65A3-4907-B675-EE8095D19498}"/>
              </c:ext>
            </c:extLst>
          </c:dPt>
          <c:dPt>
            <c:idx val="13"/>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4-65A3-4907-B675-EE8095D19498}"/>
              </c:ext>
            </c:extLst>
          </c:dPt>
          <c:dPt>
            <c:idx val="14"/>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6-65A3-4907-B675-EE8095D19498}"/>
              </c:ext>
            </c:extLst>
          </c:dPt>
          <c:dPt>
            <c:idx val="15"/>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8-65A3-4907-B675-EE8095D19498}"/>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A-65A3-4907-B675-EE8095D19498}"/>
              </c:ext>
            </c:extLst>
          </c:dPt>
          <c:dPt>
            <c:idx val="17"/>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C-65A3-4907-B675-EE8095D19498}"/>
              </c:ext>
            </c:extLst>
          </c:dPt>
          <c:dPt>
            <c:idx val="18"/>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4E-65A3-4907-B675-EE8095D19498}"/>
              </c:ext>
            </c:extLst>
          </c:dPt>
          <c:dPt>
            <c:idx val="19"/>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50-65A3-4907-B675-EE8095D19498}"/>
              </c:ext>
            </c:extLst>
          </c:dPt>
          <c:cat>
            <c:strRef>
              <c:f>Zimbabwe!$B$4:$B$23</c:f>
              <c:strCache>
                <c:ptCount val="20"/>
                <c:pt idx="0">
                  <c:v>Men : Harare Chitungwiza</c:v>
                </c:pt>
                <c:pt idx="1">
                  <c:v>Men : Mashonaland Central</c:v>
                </c:pt>
                <c:pt idx="2">
                  <c:v>Men : Mashonaland East</c:v>
                </c:pt>
                <c:pt idx="3">
                  <c:v>Men : Manicaland</c:v>
                </c:pt>
                <c:pt idx="4">
                  <c:v>Men : Mashonaland West</c:v>
                </c:pt>
                <c:pt idx="5">
                  <c:v>Men : Midlands</c:v>
                </c:pt>
                <c:pt idx="6">
                  <c:v>Men : Bulawayo</c:v>
                </c:pt>
                <c:pt idx="7">
                  <c:v>Men : Masvingo</c:v>
                </c:pt>
                <c:pt idx="8">
                  <c:v>Men : Matabeleland North</c:v>
                </c:pt>
                <c:pt idx="9">
                  <c:v>Men : Matabeleland South</c:v>
                </c:pt>
                <c:pt idx="10">
                  <c:v>Women : Mashonaland East</c:v>
                </c:pt>
                <c:pt idx="11">
                  <c:v>Women : Harare Chitungwiza</c:v>
                </c:pt>
                <c:pt idx="12">
                  <c:v>Women : Mashonaland West</c:v>
                </c:pt>
                <c:pt idx="13">
                  <c:v>Women : Masvingo</c:v>
                </c:pt>
                <c:pt idx="14">
                  <c:v>Women : Midlands</c:v>
                </c:pt>
                <c:pt idx="15">
                  <c:v>Women : Bulawayo</c:v>
                </c:pt>
                <c:pt idx="16">
                  <c:v>Women : Manicaland</c:v>
                </c:pt>
                <c:pt idx="17">
                  <c:v>Women : Matabeleland South</c:v>
                </c:pt>
                <c:pt idx="18">
                  <c:v>Women : Mashonaland Central</c:v>
                </c:pt>
                <c:pt idx="19">
                  <c:v>Women : Matabeleland North</c:v>
                </c:pt>
              </c:strCache>
            </c:strRef>
          </c:cat>
          <c:val>
            <c:numRef>
              <c:f>Zimbabwe!$C$4:$C$23</c:f>
              <c:numCache>
                <c:formatCode>General</c:formatCode>
                <c:ptCount val="20"/>
                <c:pt idx="0">
                  <c:v>90.1</c:v>
                </c:pt>
                <c:pt idx="1">
                  <c:v>89</c:v>
                </c:pt>
                <c:pt idx="2">
                  <c:v>87</c:v>
                </c:pt>
                <c:pt idx="3">
                  <c:v>86.6</c:v>
                </c:pt>
                <c:pt idx="4">
                  <c:v>85.8</c:v>
                </c:pt>
                <c:pt idx="5">
                  <c:v>85.6</c:v>
                </c:pt>
                <c:pt idx="6">
                  <c:v>83.8</c:v>
                </c:pt>
                <c:pt idx="7">
                  <c:v>79.2</c:v>
                </c:pt>
                <c:pt idx="8">
                  <c:v>78.400000000000006</c:v>
                </c:pt>
                <c:pt idx="9">
                  <c:v>77.7</c:v>
                </c:pt>
                <c:pt idx="10">
                  <c:v>73.3</c:v>
                </c:pt>
                <c:pt idx="11">
                  <c:v>71.2</c:v>
                </c:pt>
                <c:pt idx="12">
                  <c:v>69.900000000000006</c:v>
                </c:pt>
                <c:pt idx="13">
                  <c:v>69.400000000000006</c:v>
                </c:pt>
                <c:pt idx="14">
                  <c:v>67.2</c:v>
                </c:pt>
                <c:pt idx="15">
                  <c:v>65.099999999999994</c:v>
                </c:pt>
                <c:pt idx="16">
                  <c:v>63.3</c:v>
                </c:pt>
                <c:pt idx="17">
                  <c:v>63.1</c:v>
                </c:pt>
                <c:pt idx="18">
                  <c:v>60.7</c:v>
                </c:pt>
                <c:pt idx="19">
                  <c:v>54.4</c:v>
                </c:pt>
              </c:numCache>
            </c:numRef>
          </c:val>
          <c:extLst xmlns:c16r2="http://schemas.microsoft.com/office/drawing/2015/06/chart">
            <c:ext xmlns:c16="http://schemas.microsoft.com/office/drawing/2014/chart" uri="{C3380CC4-5D6E-409C-BE32-E72D297353CC}">
              <c16:uniqueId val="{00000051-65A3-4907-B675-EE8095D19498}"/>
            </c:ext>
          </c:extLst>
        </c:ser>
        <c:dLbls>
          <c:showLegendKey val="0"/>
          <c:showVal val="0"/>
          <c:showCatName val="0"/>
          <c:showSerName val="0"/>
          <c:showPercent val="0"/>
          <c:showBubbleSize val="0"/>
        </c:dLbls>
        <c:gapWidth val="30"/>
        <c:overlap val="50"/>
        <c:axId val="215916496"/>
        <c:axId val="215916888"/>
      </c:barChart>
      <c:lineChart>
        <c:grouping val="standard"/>
        <c:varyColors val="0"/>
        <c:ser>
          <c:idx val="2"/>
          <c:order val="2"/>
          <c:tx>
            <c:strRef>
              <c:f>Zimbabwe!$E$3</c:f>
              <c:strCache>
                <c:ptCount val="1"/>
                <c:pt idx="0">
                  <c:v>90% condom use target</c:v>
                </c:pt>
              </c:strCache>
            </c:strRef>
          </c:tx>
          <c:spPr>
            <a:ln w="25400" cap="rnd">
              <a:solidFill>
                <a:srgbClr val="FF0000"/>
              </a:solidFill>
              <a:prstDash val="dash"/>
              <a:round/>
            </a:ln>
            <a:effectLst/>
          </c:spPr>
          <c:marker>
            <c:symbol val="none"/>
          </c:marker>
          <c:val>
            <c:numRef>
              <c:f>Zimbabwe!$E$4:$E$23</c:f>
              <c:numCache>
                <c:formatCode>General</c:formatCode>
                <c:ptCount val="20"/>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numCache>
            </c:numRef>
          </c:val>
          <c:smooth val="0"/>
          <c:extLst xmlns:c16r2="http://schemas.microsoft.com/office/drawing/2015/06/chart">
            <c:ext xmlns:c16="http://schemas.microsoft.com/office/drawing/2014/chart" uri="{C3380CC4-5D6E-409C-BE32-E72D297353CC}">
              <c16:uniqueId val="{00000052-65A3-4907-B675-EE8095D19498}"/>
            </c:ext>
          </c:extLst>
        </c:ser>
        <c:ser>
          <c:idx val="3"/>
          <c:order val="3"/>
          <c:tx>
            <c:strRef>
              <c:f>Zimbabwe!$F$3</c:f>
              <c:strCache>
                <c:ptCount val="1"/>
                <c:pt idx="0">
                  <c:v>60% threshold</c:v>
                </c:pt>
              </c:strCache>
            </c:strRef>
          </c:tx>
          <c:spPr>
            <a:ln w="25400" cap="rnd">
              <a:solidFill>
                <a:srgbClr val="FF0000"/>
              </a:solidFill>
              <a:prstDash val="dash"/>
              <a:round/>
            </a:ln>
            <a:effectLst/>
          </c:spPr>
          <c:marker>
            <c:symbol val="none"/>
          </c:marker>
          <c:val>
            <c:numRef>
              <c:f>Zimbabwe!$F$4:$F$23</c:f>
              <c:numCache>
                <c:formatCode>General</c:formatCode>
                <c:ptCount val="20"/>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numCache>
            </c:numRef>
          </c:val>
          <c:smooth val="0"/>
          <c:extLst xmlns:c16r2="http://schemas.microsoft.com/office/drawing/2015/06/chart">
            <c:ext xmlns:c16="http://schemas.microsoft.com/office/drawing/2014/chart" uri="{C3380CC4-5D6E-409C-BE32-E72D297353CC}">
              <c16:uniqueId val="{00000053-65A3-4907-B675-EE8095D19498}"/>
            </c:ext>
          </c:extLst>
        </c:ser>
        <c:dLbls>
          <c:showLegendKey val="0"/>
          <c:showVal val="0"/>
          <c:showCatName val="0"/>
          <c:showSerName val="0"/>
          <c:showPercent val="0"/>
          <c:showBubbleSize val="0"/>
        </c:dLbls>
        <c:marker val="1"/>
        <c:smooth val="0"/>
        <c:axId val="215916496"/>
        <c:axId val="215916888"/>
      </c:lineChart>
      <c:catAx>
        <c:axId val="21591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5916888"/>
        <c:crosses val="autoZero"/>
        <c:auto val="1"/>
        <c:lblAlgn val="ctr"/>
        <c:lblOffset val="100"/>
        <c:noMultiLvlLbl val="0"/>
      </c:catAx>
      <c:valAx>
        <c:axId val="215916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5916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2678792517688944E-2"/>
          <c:y val="0.11324837802404671"/>
          <c:w val="0.9085492958671364"/>
          <c:h val="0.61886114317089291"/>
        </c:manualLayout>
      </c:layout>
      <c:barChart>
        <c:barDir val="col"/>
        <c:grouping val="clustered"/>
        <c:varyColors val="0"/>
        <c:ser>
          <c:idx val="1"/>
          <c:order val="0"/>
          <c:tx>
            <c:strRef>
              <c:f>'uganda 2011 &amp; 2016'!$K$2</c:f>
              <c:strCache>
                <c:ptCount val="1"/>
                <c:pt idx="0">
                  <c:v>Knowledge of HIV prevention methods - Use of condoms (prompted)</c:v>
                </c:pt>
              </c:strCache>
            </c:strRef>
          </c:tx>
          <c:invertIfNegative val="0"/>
          <c:dPt>
            <c:idx val="6"/>
            <c:invertIfNegative val="0"/>
            <c:bubble3D val="0"/>
            <c:spPr>
              <a:solidFill>
                <a:srgbClr val="FFC000"/>
              </a:solidFill>
            </c:spPr>
            <c:extLst xmlns:c16r2="http://schemas.microsoft.com/office/drawing/2015/06/chart">
              <c:ext xmlns:c16="http://schemas.microsoft.com/office/drawing/2014/chart" uri="{C3380CC4-5D6E-409C-BE32-E72D297353CC}">
                <c16:uniqueId val="{00000001-714B-463B-89FD-3680B2A990DE}"/>
              </c:ext>
            </c:extLst>
          </c:dPt>
          <c:dPt>
            <c:idx val="16"/>
            <c:invertIfNegative val="0"/>
            <c:bubble3D val="0"/>
            <c:spPr>
              <a:solidFill>
                <a:srgbClr val="FFC000"/>
              </a:solidFill>
            </c:spPr>
            <c:extLst xmlns:c16r2="http://schemas.microsoft.com/office/drawing/2015/06/chart">
              <c:ext xmlns:c16="http://schemas.microsoft.com/office/drawing/2014/chart" uri="{C3380CC4-5D6E-409C-BE32-E72D297353CC}">
                <c16:uniqueId val="{00000003-714B-463B-89FD-3680B2A990DE}"/>
              </c:ext>
            </c:extLst>
          </c:dPt>
          <c:dPt>
            <c:idx val="17"/>
            <c:invertIfNegative val="0"/>
            <c:bubble3D val="0"/>
            <c:spPr>
              <a:solidFill>
                <a:srgbClr val="FFC000"/>
              </a:solidFill>
            </c:spPr>
            <c:extLst xmlns:c16r2="http://schemas.microsoft.com/office/drawing/2015/06/chart">
              <c:ext xmlns:c16="http://schemas.microsoft.com/office/drawing/2014/chart" uri="{C3380CC4-5D6E-409C-BE32-E72D297353CC}">
                <c16:uniqueId val="{00000005-714B-463B-89FD-3680B2A990DE}"/>
              </c:ext>
            </c:extLst>
          </c:dPt>
          <c:dPt>
            <c:idx val="18"/>
            <c:invertIfNegative val="0"/>
            <c:bubble3D val="0"/>
            <c:spPr>
              <a:solidFill>
                <a:srgbClr val="FFC000"/>
              </a:solidFill>
            </c:spPr>
            <c:extLst xmlns:c16r2="http://schemas.microsoft.com/office/drawing/2015/06/chart">
              <c:ext xmlns:c16="http://schemas.microsoft.com/office/drawing/2014/chart" uri="{C3380CC4-5D6E-409C-BE32-E72D297353CC}">
                <c16:uniqueId val="{00000007-714B-463B-89FD-3680B2A990DE}"/>
              </c:ext>
            </c:extLst>
          </c:dPt>
          <c:dPt>
            <c:idx val="20"/>
            <c:invertIfNegative val="0"/>
            <c:bubble3D val="0"/>
            <c:spPr>
              <a:solidFill>
                <a:srgbClr val="FFC000"/>
              </a:solidFill>
            </c:spPr>
            <c:extLst xmlns:c16r2="http://schemas.microsoft.com/office/drawing/2015/06/chart">
              <c:ext xmlns:c16="http://schemas.microsoft.com/office/drawing/2014/chart" uri="{C3380CC4-5D6E-409C-BE32-E72D297353CC}">
                <c16:uniqueId val="{00000009-714B-463B-89FD-3680B2A990DE}"/>
              </c:ext>
            </c:extLst>
          </c:dPt>
          <c:dPt>
            <c:idx val="21"/>
            <c:invertIfNegative val="0"/>
            <c:bubble3D val="0"/>
            <c:spPr>
              <a:solidFill>
                <a:srgbClr val="FFC000"/>
              </a:solidFill>
            </c:spPr>
            <c:extLst xmlns:c16r2="http://schemas.microsoft.com/office/drawing/2015/06/chart">
              <c:ext xmlns:c16="http://schemas.microsoft.com/office/drawing/2014/chart" uri="{C3380CC4-5D6E-409C-BE32-E72D297353CC}">
                <c16:uniqueId val="{0000000B-714B-463B-89FD-3680B2A990DE}"/>
              </c:ext>
            </c:extLst>
          </c:dPt>
          <c:dPt>
            <c:idx val="22"/>
            <c:invertIfNegative val="0"/>
            <c:bubble3D val="0"/>
            <c:spPr>
              <a:solidFill>
                <a:srgbClr val="FFC000"/>
              </a:solidFill>
            </c:spPr>
            <c:extLst xmlns:c16r2="http://schemas.microsoft.com/office/drawing/2015/06/chart">
              <c:ext xmlns:c16="http://schemas.microsoft.com/office/drawing/2014/chart" uri="{C3380CC4-5D6E-409C-BE32-E72D297353CC}">
                <c16:uniqueId val="{0000000D-714B-463B-89FD-3680B2A990DE}"/>
              </c:ext>
            </c:extLst>
          </c:dPt>
          <c:dPt>
            <c:idx val="23"/>
            <c:invertIfNegative val="0"/>
            <c:bubble3D val="0"/>
            <c:spPr>
              <a:solidFill>
                <a:srgbClr val="FFC000"/>
              </a:solidFill>
            </c:spPr>
            <c:extLst xmlns:c16r2="http://schemas.microsoft.com/office/drawing/2015/06/chart">
              <c:ext xmlns:c16="http://schemas.microsoft.com/office/drawing/2014/chart" uri="{C3380CC4-5D6E-409C-BE32-E72D297353CC}">
                <c16:uniqueId val="{0000000F-714B-463B-89FD-3680B2A990DE}"/>
              </c:ext>
            </c:extLst>
          </c:dPt>
          <c:dPt>
            <c:idx val="24"/>
            <c:invertIfNegative val="0"/>
            <c:bubble3D val="0"/>
            <c:spPr>
              <a:solidFill>
                <a:srgbClr val="FFC000"/>
              </a:solidFill>
            </c:spPr>
            <c:extLst xmlns:c16r2="http://schemas.microsoft.com/office/drawing/2015/06/chart">
              <c:ext xmlns:c16="http://schemas.microsoft.com/office/drawing/2014/chart" uri="{C3380CC4-5D6E-409C-BE32-E72D297353CC}">
                <c16:uniqueId val="{00000011-714B-463B-89FD-3680B2A990DE}"/>
              </c:ext>
            </c:extLst>
          </c:dPt>
          <c:dPt>
            <c:idx val="25"/>
            <c:invertIfNegative val="0"/>
            <c:bubble3D val="0"/>
            <c:spPr>
              <a:solidFill>
                <a:srgbClr val="FFC000"/>
              </a:solidFill>
            </c:spPr>
            <c:extLst xmlns:c16r2="http://schemas.microsoft.com/office/drawing/2015/06/chart">
              <c:ext xmlns:c16="http://schemas.microsoft.com/office/drawing/2014/chart" uri="{C3380CC4-5D6E-409C-BE32-E72D297353CC}">
                <c16:uniqueId val="{00000013-714B-463B-89FD-3680B2A990DE}"/>
              </c:ext>
            </c:extLst>
          </c:dPt>
          <c:dPt>
            <c:idx val="26"/>
            <c:invertIfNegative val="0"/>
            <c:bubble3D val="0"/>
            <c:spPr>
              <a:solidFill>
                <a:srgbClr val="FFC000"/>
              </a:solidFill>
            </c:spPr>
            <c:extLst xmlns:c16r2="http://schemas.microsoft.com/office/drawing/2015/06/chart">
              <c:ext xmlns:c16="http://schemas.microsoft.com/office/drawing/2014/chart" uri="{C3380CC4-5D6E-409C-BE32-E72D297353CC}">
                <c16:uniqueId val="{00000015-714B-463B-89FD-3680B2A990DE}"/>
              </c:ext>
            </c:extLst>
          </c:dPt>
          <c:dPt>
            <c:idx val="27"/>
            <c:invertIfNegative val="0"/>
            <c:bubble3D val="0"/>
            <c:spPr>
              <a:solidFill>
                <a:srgbClr val="FFC000"/>
              </a:solidFill>
            </c:spPr>
            <c:extLst xmlns:c16r2="http://schemas.microsoft.com/office/drawing/2015/06/chart">
              <c:ext xmlns:c16="http://schemas.microsoft.com/office/drawing/2014/chart" uri="{C3380CC4-5D6E-409C-BE32-E72D297353CC}">
                <c16:uniqueId val="{00000017-714B-463B-89FD-3680B2A990DE}"/>
              </c:ext>
            </c:extLst>
          </c:dPt>
          <c:dPt>
            <c:idx val="28"/>
            <c:invertIfNegative val="0"/>
            <c:bubble3D val="0"/>
            <c:spPr>
              <a:solidFill>
                <a:srgbClr val="FFC000"/>
              </a:solidFill>
            </c:spPr>
            <c:extLst xmlns:c16r2="http://schemas.microsoft.com/office/drawing/2015/06/chart">
              <c:ext xmlns:c16="http://schemas.microsoft.com/office/drawing/2014/chart" uri="{C3380CC4-5D6E-409C-BE32-E72D297353CC}">
                <c16:uniqueId val="{00000019-714B-463B-89FD-3680B2A990DE}"/>
              </c:ext>
            </c:extLst>
          </c:dPt>
          <c:dPt>
            <c:idx val="29"/>
            <c:invertIfNegative val="0"/>
            <c:bubble3D val="0"/>
            <c:spPr>
              <a:solidFill>
                <a:srgbClr val="FFC000"/>
              </a:solidFill>
            </c:spPr>
            <c:extLst xmlns:c16r2="http://schemas.microsoft.com/office/drawing/2015/06/chart">
              <c:ext xmlns:c16="http://schemas.microsoft.com/office/drawing/2014/chart" uri="{C3380CC4-5D6E-409C-BE32-E72D297353CC}">
                <c16:uniqueId val="{0000001B-714B-463B-89FD-3680B2A990DE}"/>
              </c:ext>
            </c:extLst>
          </c:dPt>
          <c:dPt>
            <c:idx val="30"/>
            <c:invertIfNegative val="0"/>
            <c:bubble3D val="0"/>
            <c:spPr>
              <a:solidFill>
                <a:srgbClr val="FFC000"/>
              </a:solidFill>
            </c:spPr>
            <c:extLst xmlns:c16r2="http://schemas.microsoft.com/office/drawing/2015/06/chart">
              <c:ext xmlns:c16="http://schemas.microsoft.com/office/drawing/2014/chart" uri="{C3380CC4-5D6E-409C-BE32-E72D297353CC}">
                <c16:uniqueId val="{0000001D-714B-463B-89FD-3680B2A990DE}"/>
              </c:ext>
            </c:extLst>
          </c:dPt>
          <c:dPt>
            <c:idx val="31"/>
            <c:invertIfNegative val="0"/>
            <c:bubble3D val="0"/>
            <c:spPr>
              <a:solidFill>
                <a:srgbClr val="FFC000"/>
              </a:solidFill>
            </c:spPr>
            <c:extLst xmlns:c16r2="http://schemas.microsoft.com/office/drawing/2015/06/chart">
              <c:ext xmlns:c16="http://schemas.microsoft.com/office/drawing/2014/chart" uri="{C3380CC4-5D6E-409C-BE32-E72D297353CC}">
                <c16:uniqueId val="{0000001F-714B-463B-89FD-3680B2A990DE}"/>
              </c:ext>
            </c:extLst>
          </c:dPt>
          <c:dPt>
            <c:idx val="32"/>
            <c:invertIfNegative val="0"/>
            <c:bubble3D val="0"/>
            <c:spPr>
              <a:solidFill>
                <a:srgbClr val="FFC000"/>
              </a:solidFill>
            </c:spPr>
            <c:extLst xmlns:c16r2="http://schemas.microsoft.com/office/drawing/2015/06/chart">
              <c:ext xmlns:c16="http://schemas.microsoft.com/office/drawing/2014/chart" uri="{C3380CC4-5D6E-409C-BE32-E72D297353CC}">
                <c16:uniqueId val="{00000021-714B-463B-89FD-3680B2A990DE}"/>
              </c:ext>
            </c:extLst>
          </c:dPt>
          <c:dPt>
            <c:idx val="33"/>
            <c:invertIfNegative val="0"/>
            <c:bubble3D val="0"/>
            <c:spPr>
              <a:solidFill>
                <a:srgbClr val="F79646">
                  <a:lumMod val="75000"/>
                </a:srgbClr>
              </a:solidFill>
            </c:spPr>
            <c:extLst xmlns:c16r2="http://schemas.microsoft.com/office/drawing/2015/06/chart">
              <c:ext xmlns:c16="http://schemas.microsoft.com/office/drawing/2014/chart" uri="{C3380CC4-5D6E-409C-BE32-E72D297353CC}">
                <c16:uniqueId val="{00000048-714B-463B-89FD-3680B2A990DE}"/>
              </c:ext>
            </c:extLst>
          </c:dPt>
          <c:cat>
            <c:strRef>
              <c:f>'uganda 2011 &amp; 2016'!$J$3:$J$36</c:f>
              <c:strCache>
                <c:ptCount val="34"/>
                <c:pt idx="0">
                  <c:v>Men : Acholi</c:v>
                </c:pt>
                <c:pt idx="1">
                  <c:v>Men : Kampala</c:v>
                </c:pt>
                <c:pt idx="2">
                  <c:v>Men : Teso</c:v>
                </c:pt>
                <c:pt idx="3">
                  <c:v>Men : West Nile</c:v>
                </c:pt>
                <c:pt idx="4">
                  <c:v>Men : Central 2</c:v>
                </c:pt>
                <c:pt idx="5">
                  <c:v>Men : Central 1</c:v>
                </c:pt>
                <c:pt idx="6">
                  <c:v>Women : Acholi</c:v>
                </c:pt>
                <c:pt idx="7">
                  <c:v>Men : Kigezi</c:v>
                </c:pt>
                <c:pt idx="8">
                  <c:v>Men : East Central</c:v>
                </c:pt>
                <c:pt idx="9">
                  <c:v>Men : Busoga</c:v>
                </c:pt>
                <c:pt idx="10">
                  <c:v>Men : South West</c:v>
                </c:pt>
                <c:pt idx="11">
                  <c:v>Men : Bugisu</c:v>
                </c:pt>
                <c:pt idx="12">
                  <c:v>Men : Ankole</c:v>
                </c:pt>
                <c:pt idx="13">
                  <c:v>Men : Lango</c:v>
                </c:pt>
                <c:pt idx="14">
                  <c:v>Men : Bukedi</c:v>
                </c:pt>
                <c:pt idx="15">
                  <c:v>Men : Bunyoro</c:v>
                </c:pt>
                <c:pt idx="16">
                  <c:v>Women : East Central</c:v>
                </c:pt>
                <c:pt idx="17">
                  <c:v>Women : Busoga</c:v>
                </c:pt>
                <c:pt idx="18">
                  <c:v>Women : Kampala</c:v>
                </c:pt>
                <c:pt idx="19">
                  <c:v>Men : Tooro</c:v>
                </c:pt>
                <c:pt idx="20">
                  <c:v>Women : Central 1</c:v>
                </c:pt>
                <c:pt idx="21">
                  <c:v>Women : Central 2</c:v>
                </c:pt>
                <c:pt idx="22">
                  <c:v>Women : Bukedi</c:v>
                </c:pt>
                <c:pt idx="23">
                  <c:v>Women : West Nile</c:v>
                </c:pt>
                <c:pt idx="24">
                  <c:v>Women : Teso</c:v>
                </c:pt>
                <c:pt idx="25">
                  <c:v>Women : Ankole</c:v>
                </c:pt>
                <c:pt idx="26">
                  <c:v>Women : Bugisu</c:v>
                </c:pt>
                <c:pt idx="27">
                  <c:v>Women : South West</c:v>
                </c:pt>
                <c:pt idx="28">
                  <c:v>Women : Lango</c:v>
                </c:pt>
                <c:pt idx="29">
                  <c:v>Women : Tooro</c:v>
                </c:pt>
                <c:pt idx="30">
                  <c:v>Women : Kigezi</c:v>
                </c:pt>
                <c:pt idx="31">
                  <c:v>Women : Bunyoro</c:v>
                </c:pt>
                <c:pt idx="32">
                  <c:v>Women : Karamoja</c:v>
                </c:pt>
                <c:pt idx="33">
                  <c:v>Men : Karamoja</c:v>
                </c:pt>
              </c:strCache>
            </c:strRef>
          </c:cat>
          <c:val>
            <c:numRef>
              <c:f>'uganda 2011 &amp; 2016'!$K$3:$K$36</c:f>
              <c:numCache>
                <c:formatCode>General</c:formatCode>
                <c:ptCount val="34"/>
                <c:pt idx="0">
                  <c:v>90.3</c:v>
                </c:pt>
                <c:pt idx="1">
                  <c:v>88</c:v>
                </c:pt>
                <c:pt idx="2">
                  <c:v>95.6</c:v>
                </c:pt>
                <c:pt idx="3">
                  <c:v>88.1</c:v>
                </c:pt>
                <c:pt idx="4">
                  <c:v>86.8</c:v>
                </c:pt>
                <c:pt idx="5">
                  <c:v>88.7</c:v>
                </c:pt>
                <c:pt idx="6">
                  <c:v>86.6</c:v>
                </c:pt>
                <c:pt idx="7">
                  <c:v>81.8</c:v>
                </c:pt>
                <c:pt idx="8">
                  <c:v>91.8</c:v>
                </c:pt>
                <c:pt idx="9">
                  <c:v>91.8</c:v>
                </c:pt>
                <c:pt idx="10">
                  <c:v>84.3</c:v>
                </c:pt>
                <c:pt idx="11">
                  <c:v>70.7</c:v>
                </c:pt>
                <c:pt idx="12">
                  <c:v>85.4</c:v>
                </c:pt>
                <c:pt idx="13">
                  <c:v>88.5</c:v>
                </c:pt>
                <c:pt idx="14">
                  <c:v>95.5</c:v>
                </c:pt>
                <c:pt idx="15">
                  <c:v>87.3</c:v>
                </c:pt>
                <c:pt idx="16">
                  <c:v>90.8</c:v>
                </c:pt>
                <c:pt idx="17">
                  <c:v>90.8</c:v>
                </c:pt>
                <c:pt idx="18">
                  <c:v>90</c:v>
                </c:pt>
                <c:pt idx="19">
                  <c:v>94.2</c:v>
                </c:pt>
                <c:pt idx="20">
                  <c:v>92.2</c:v>
                </c:pt>
                <c:pt idx="21">
                  <c:v>91.6</c:v>
                </c:pt>
                <c:pt idx="22">
                  <c:v>85.8</c:v>
                </c:pt>
                <c:pt idx="23">
                  <c:v>68</c:v>
                </c:pt>
                <c:pt idx="24">
                  <c:v>82.9</c:v>
                </c:pt>
                <c:pt idx="25">
                  <c:v>88.4</c:v>
                </c:pt>
                <c:pt idx="26">
                  <c:v>92.2</c:v>
                </c:pt>
                <c:pt idx="27">
                  <c:v>88.9</c:v>
                </c:pt>
                <c:pt idx="28">
                  <c:v>81.2</c:v>
                </c:pt>
                <c:pt idx="29">
                  <c:v>86.1</c:v>
                </c:pt>
                <c:pt idx="30">
                  <c:v>90.1</c:v>
                </c:pt>
                <c:pt idx="31">
                  <c:v>90.2</c:v>
                </c:pt>
                <c:pt idx="32">
                  <c:v>75.900000000000006</c:v>
                </c:pt>
                <c:pt idx="33">
                  <c:v>47.4</c:v>
                </c:pt>
              </c:numCache>
            </c:numRef>
          </c:val>
          <c:extLst xmlns:c16r2="http://schemas.microsoft.com/office/drawing/2015/06/chart">
            <c:ext xmlns:c16="http://schemas.microsoft.com/office/drawing/2014/chart" uri="{C3380CC4-5D6E-409C-BE32-E72D297353CC}">
              <c16:uniqueId val="{00000022-714B-463B-89FD-3680B2A990DE}"/>
            </c:ext>
          </c:extLst>
        </c:ser>
        <c:ser>
          <c:idx val="0"/>
          <c:order val="1"/>
          <c:tx>
            <c:strRef>
              <c:f>'uganda 2011 &amp; 2016'!$L$2</c:f>
              <c:strCache>
                <c:ptCount val="1"/>
                <c:pt idx="0">
                  <c:v>Condom use at last higher risk sex (with a non-marital, non-cohabiting partner) [Women]</c:v>
                </c:pt>
              </c:strCache>
            </c:strRef>
          </c:tx>
          <c:spPr>
            <a:ln>
              <a:noFill/>
            </a:ln>
          </c:spPr>
          <c:invertIfNegative val="0"/>
          <c:dPt>
            <c:idx val="6"/>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24-714B-463B-89FD-3680B2A990DE}"/>
              </c:ext>
            </c:extLst>
          </c:dPt>
          <c:dPt>
            <c:idx val="16"/>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26-714B-463B-89FD-3680B2A990DE}"/>
              </c:ext>
            </c:extLst>
          </c:dPt>
          <c:dPt>
            <c:idx val="17"/>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28-714B-463B-89FD-3680B2A990DE}"/>
              </c:ext>
            </c:extLst>
          </c:dPt>
          <c:dPt>
            <c:idx val="18"/>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2A-714B-463B-89FD-3680B2A990DE}"/>
              </c:ext>
            </c:extLst>
          </c:dPt>
          <c:dPt>
            <c:idx val="20"/>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2C-714B-463B-89FD-3680B2A990DE}"/>
              </c:ext>
            </c:extLst>
          </c:dPt>
          <c:dPt>
            <c:idx val="21"/>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2E-714B-463B-89FD-3680B2A990DE}"/>
              </c:ext>
            </c:extLst>
          </c:dPt>
          <c:dPt>
            <c:idx val="22"/>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0-714B-463B-89FD-3680B2A990DE}"/>
              </c:ext>
            </c:extLst>
          </c:dPt>
          <c:dPt>
            <c:idx val="23"/>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2-714B-463B-89FD-3680B2A990DE}"/>
              </c:ext>
            </c:extLst>
          </c:dPt>
          <c:dPt>
            <c:idx val="24"/>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4-714B-463B-89FD-3680B2A990DE}"/>
              </c:ext>
            </c:extLst>
          </c:dPt>
          <c:dPt>
            <c:idx val="25"/>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6-714B-463B-89FD-3680B2A990DE}"/>
              </c:ext>
            </c:extLst>
          </c:dPt>
          <c:dPt>
            <c:idx val="26"/>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8-714B-463B-89FD-3680B2A990DE}"/>
              </c:ext>
            </c:extLst>
          </c:dPt>
          <c:dPt>
            <c:idx val="27"/>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A-714B-463B-89FD-3680B2A990DE}"/>
              </c:ext>
            </c:extLst>
          </c:dPt>
          <c:dPt>
            <c:idx val="28"/>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C-714B-463B-89FD-3680B2A990DE}"/>
              </c:ext>
            </c:extLst>
          </c:dPt>
          <c:dPt>
            <c:idx val="29"/>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3E-714B-463B-89FD-3680B2A990DE}"/>
              </c:ext>
            </c:extLst>
          </c:dPt>
          <c:dPt>
            <c:idx val="30"/>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40-714B-463B-89FD-3680B2A990DE}"/>
              </c:ext>
            </c:extLst>
          </c:dPt>
          <c:dPt>
            <c:idx val="31"/>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42-714B-463B-89FD-3680B2A990DE}"/>
              </c:ext>
            </c:extLst>
          </c:dPt>
          <c:dPt>
            <c:idx val="32"/>
            <c:invertIfNegative val="0"/>
            <c:bubble3D val="0"/>
            <c:spPr>
              <a:solidFill>
                <a:schemeClr val="accent1">
                  <a:lumMod val="40000"/>
                  <a:lumOff val="60000"/>
                </a:schemeClr>
              </a:solidFill>
              <a:ln>
                <a:noFill/>
              </a:ln>
            </c:spPr>
            <c:extLst xmlns:c16r2="http://schemas.microsoft.com/office/drawing/2015/06/chart">
              <c:ext xmlns:c16="http://schemas.microsoft.com/office/drawing/2014/chart" uri="{C3380CC4-5D6E-409C-BE32-E72D297353CC}">
                <c16:uniqueId val="{00000044-714B-463B-89FD-3680B2A990DE}"/>
              </c:ext>
            </c:extLst>
          </c:dPt>
          <c:cat>
            <c:strRef>
              <c:f>'uganda 2011 &amp; 2016'!$J$3:$J$36</c:f>
              <c:strCache>
                <c:ptCount val="34"/>
                <c:pt idx="0">
                  <c:v>Men : Acholi</c:v>
                </c:pt>
                <c:pt idx="1">
                  <c:v>Men : Kampala</c:v>
                </c:pt>
                <c:pt idx="2">
                  <c:v>Men : Teso</c:v>
                </c:pt>
                <c:pt idx="3">
                  <c:v>Men : West Nile</c:v>
                </c:pt>
                <c:pt idx="4">
                  <c:v>Men : Central 2</c:v>
                </c:pt>
                <c:pt idx="5">
                  <c:v>Men : Central 1</c:v>
                </c:pt>
                <c:pt idx="6">
                  <c:v>Women : Acholi</c:v>
                </c:pt>
                <c:pt idx="7">
                  <c:v>Men : Kigezi</c:v>
                </c:pt>
                <c:pt idx="8">
                  <c:v>Men : East Central</c:v>
                </c:pt>
                <c:pt idx="9">
                  <c:v>Men : Busoga</c:v>
                </c:pt>
                <c:pt idx="10">
                  <c:v>Men : South West</c:v>
                </c:pt>
                <c:pt idx="11">
                  <c:v>Men : Bugisu</c:v>
                </c:pt>
                <c:pt idx="12">
                  <c:v>Men : Ankole</c:v>
                </c:pt>
                <c:pt idx="13">
                  <c:v>Men : Lango</c:v>
                </c:pt>
                <c:pt idx="14">
                  <c:v>Men : Bukedi</c:v>
                </c:pt>
                <c:pt idx="15">
                  <c:v>Men : Bunyoro</c:v>
                </c:pt>
                <c:pt idx="16">
                  <c:v>Women : East Central</c:v>
                </c:pt>
                <c:pt idx="17">
                  <c:v>Women : Busoga</c:v>
                </c:pt>
                <c:pt idx="18">
                  <c:v>Women : Kampala</c:v>
                </c:pt>
                <c:pt idx="19">
                  <c:v>Men : Tooro</c:v>
                </c:pt>
                <c:pt idx="20">
                  <c:v>Women : Central 1</c:v>
                </c:pt>
                <c:pt idx="21">
                  <c:v>Women : Central 2</c:v>
                </c:pt>
                <c:pt idx="22">
                  <c:v>Women : Bukedi</c:v>
                </c:pt>
                <c:pt idx="23">
                  <c:v>Women : West Nile</c:v>
                </c:pt>
                <c:pt idx="24">
                  <c:v>Women : Teso</c:v>
                </c:pt>
                <c:pt idx="25">
                  <c:v>Women : Ankole</c:v>
                </c:pt>
                <c:pt idx="26">
                  <c:v>Women : Bugisu</c:v>
                </c:pt>
                <c:pt idx="27">
                  <c:v>Women : South West</c:v>
                </c:pt>
                <c:pt idx="28">
                  <c:v>Women : Lango</c:v>
                </c:pt>
                <c:pt idx="29">
                  <c:v>Women : Tooro</c:v>
                </c:pt>
                <c:pt idx="30">
                  <c:v>Women : Kigezi</c:v>
                </c:pt>
                <c:pt idx="31">
                  <c:v>Women : Bunyoro</c:v>
                </c:pt>
                <c:pt idx="32">
                  <c:v>Women : Karamoja</c:v>
                </c:pt>
                <c:pt idx="33">
                  <c:v>Men : Karamoja</c:v>
                </c:pt>
              </c:strCache>
            </c:strRef>
          </c:cat>
          <c:val>
            <c:numRef>
              <c:f>'uganda 2011 &amp; 2016'!$L$3:$L$36</c:f>
              <c:numCache>
                <c:formatCode>General</c:formatCode>
                <c:ptCount val="34"/>
                <c:pt idx="0">
                  <c:v>82.1</c:v>
                </c:pt>
                <c:pt idx="1">
                  <c:v>72.5</c:v>
                </c:pt>
                <c:pt idx="2">
                  <c:v>70.5</c:v>
                </c:pt>
                <c:pt idx="3">
                  <c:v>67.7</c:v>
                </c:pt>
                <c:pt idx="4">
                  <c:v>66.3</c:v>
                </c:pt>
                <c:pt idx="5">
                  <c:v>65.7</c:v>
                </c:pt>
                <c:pt idx="6">
                  <c:v>63.8</c:v>
                </c:pt>
                <c:pt idx="7">
                  <c:v>63.4</c:v>
                </c:pt>
                <c:pt idx="8">
                  <c:v>63</c:v>
                </c:pt>
                <c:pt idx="9">
                  <c:v>63</c:v>
                </c:pt>
                <c:pt idx="10">
                  <c:v>58.6</c:v>
                </c:pt>
                <c:pt idx="11">
                  <c:v>57.3</c:v>
                </c:pt>
                <c:pt idx="12">
                  <c:v>56.2</c:v>
                </c:pt>
                <c:pt idx="13">
                  <c:v>55.1</c:v>
                </c:pt>
                <c:pt idx="14">
                  <c:v>54.2</c:v>
                </c:pt>
                <c:pt idx="15">
                  <c:v>51.2</c:v>
                </c:pt>
                <c:pt idx="16">
                  <c:v>48.9</c:v>
                </c:pt>
                <c:pt idx="17">
                  <c:v>48.9</c:v>
                </c:pt>
                <c:pt idx="18">
                  <c:v>48</c:v>
                </c:pt>
                <c:pt idx="19">
                  <c:v>45.2</c:v>
                </c:pt>
                <c:pt idx="20">
                  <c:v>43.3</c:v>
                </c:pt>
                <c:pt idx="21">
                  <c:v>36.6</c:v>
                </c:pt>
                <c:pt idx="22">
                  <c:v>36</c:v>
                </c:pt>
                <c:pt idx="23">
                  <c:v>35.9</c:v>
                </c:pt>
                <c:pt idx="24">
                  <c:v>35.4</c:v>
                </c:pt>
                <c:pt idx="25">
                  <c:v>35.1</c:v>
                </c:pt>
                <c:pt idx="26">
                  <c:v>34.9</c:v>
                </c:pt>
                <c:pt idx="27">
                  <c:v>32.1</c:v>
                </c:pt>
                <c:pt idx="28">
                  <c:v>30.2</c:v>
                </c:pt>
                <c:pt idx="29">
                  <c:v>30.2</c:v>
                </c:pt>
                <c:pt idx="30">
                  <c:v>25.7</c:v>
                </c:pt>
                <c:pt idx="31">
                  <c:v>22.8</c:v>
                </c:pt>
                <c:pt idx="32">
                  <c:v>6.3</c:v>
                </c:pt>
              </c:numCache>
            </c:numRef>
          </c:val>
          <c:extLst xmlns:c16r2="http://schemas.microsoft.com/office/drawing/2015/06/chart">
            <c:ext xmlns:c16="http://schemas.microsoft.com/office/drawing/2014/chart" uri="{C3380CC4-5D6E-409C-BE32-E72D297353CC}">
              <c16:uniqueId val="{00000045-714B-463B-89FD-3680B2A990DE}"/>
            </c:ext>
          </c:extLst>
        </c:ser>
        <c:dLbls>
          <c:showLegendKey val="0"/>
          <c:showVal val="0"/>
          <c:showCatName val="0"/>
          <c:showSerName val="0"/>
          <c:showPercent val="0"/>
          <c:showBubbleSize val="0"/>
        </c:dLbls>
        <c:gapWidth val="30"/>
        <c:overlap val="50"/>
        <c:axId val="215918456"/>
        <c:axId val="215918848"/>
      </c:barChart>
      <c:lineChart>
        <c:grouping val="standard"/>
        <c:varyColors val="0"/>
        <c:ser>
          <c:idx val="2"/>
          <c:order val="2"/>
          <c:tx>
            <c:strRef>
              <c:f>'uganda 2011 &amp; 2016'!$W$2</c:f>
              <c:strCache>
                <c:ptCount val="1"/>
                <c:pt idx="0">
                  <c:v>90% condom use target</c:v>
                </c:pt>
              </c:strCache>
            </c:strRef>
          </c:tx>
          <c:spPr>
            <a:ln w="25400">
              <a:solidFill>
                <a:srgbClr val="FF0000"/>
              </a:solidFill>
              <a:prstDash val="dash"/>
            </a:ln>
          </c:spPr>
          <c:marker>
            <c:symbol val="none"/>
          </c:marker>
          <c:val>
            <c:numRef>
              <c:f>'uganda 2011 &amp; 2016'!$W$3:$W$36</c:f>
              <c:numCache>
                <c:formatCode>General</c:formatCode>
                <c:ptCount val="34"/>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90</c:v>
                </c:pt>
                <c:pt idx="29">
                  <c:v>90</c:v>
                </c:pt>
                <c:pt idx="30">
                  <c:v>90</c:v>
                </c:pt>
                <c:pt idx="31">
                  <c:v>90</c:v>
                </c:pt>
                <c:pt idx="32">
                  <c:v>90</c:v>
                </c:pt>
                <c:pt idx="33">
                  <c:v>90</c:v>
                </c:pt>
              </c:numCache>
            </c:numRef>
          </c:val>
          <c:smooth val="0"/>
          <c:extLst xmlns:c16r2="http://schemas.microsoft.com/office/drawing/2015/06/chart">
            <c:ext xmlns:c16="http://schemas.microsoft.com/office/drawing/2014/chart" uri="{C3380CC4-5D6E-409C-BE32-E72D297353CC}">
              <c16:uniqueId val="{00000046-714B-463B-89FD-3680B2A990DE}"/>
            </c:ext>
          </c:extLst>
        </c:ser>
        <c:ser>
          <c:idx val="3"/>
          <c:order val="3"/>
          <c:tx>
            <c:strRef>
              <c:f>'uganda 2011 &amp; 2016'!$X$2</c:f>
              <c:strCache>
                <c:ptCount val="1"/>
                <c:pt idx="0">
                  <c:v>60% threshold</c:v>
                </c:pt>
              </c:strCache>
            </c:strRef>
          </c:tx>
          <c:spPr>
            <a:ln w="25400">
              <a:solidFill>
                <a:srgbClr val="FF0000"/>
              </a:solidFill>
              <a:prstDash val="dash"/>
            </a:ln>
          </c:spPr>
          <c:marker>
            <c:symbol val="none"/>
          </c:marker>
          <c:val>
            <c:numRef>
              <c:f>'uganda 2011 &amp; 2016'!$X$3:$X$36</c:f>
              <c:numCache>
                <c:formatCode>General</c:formatCode>
                <c:ptCount val="34"/>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numCache>
            </c:numRef>
          </c:val>
          <c:smooth val="0"/>
          <c:extLst xmlns:c16r2="http://schemas.microsoft.com/office/drawing/2015/06/chart">
            <c:ext xmlns:c16="http://schemas.microsoft.com/office/drawing/2014/chart" uri="{C3380CC4-5D6E-409C-BE32-E72D297353CC}">
              <c16:uniqueId val="{00000047-714B-463B-89FD-3680B2A990DE}"/>
            </c:ext>
          </c:extLst>
        </c:ser>
        <c:dLbls>
          <c:showLegendKey val="0"/>
          <c:showVal val="0"/>
          <c:showCatName val="0"/>
          <c:showSerName val="0"/>
          <c:showPercent val="0"/>
          <c:showBubbleSize val="0"/>
        </c:dLbls>
        <c:marker val="1"/>
        <c:smooth val="0"/>
        <c:axId val="215918456"/>
        <c:axId val="215918848"/>
      </c:lineChart>
      <c:catAx>
        <c:axId val="215918456"/>
        <c:scaling>
          <c:orientation val="minMax"/>
        </c:scaling>
        <c:delete val="0"/>
        <c:axPos val="b"/>
        <c:numFmt formatCode="General" sourceLinked="0"/>
        <c:majorTickMark val="out"/>
        <c:minorTickMark val="none"/>
        <c:tickLblPos val="nextTo"/>
        <c:txPr>
          <a:bodyPr rot="-2820000"/>
          <a:lstStyle/>
          <a:p>
            <a:pPr>
              <a:defRPr sz="800" b="0"/>
            </a:pPr>
            <a:endParaRPr lang="en-US"/>
          </a:p>
        </c:txPr>
        <c:crossAx val="215918848"/>
        <c:crosses val="autoZero"/>
        <c:auto val="1"/>
        <c:lblAlgn val="ctr"/>
        <c:lblOffset val="100"/>
        <c:noMultiLvlLbl val="0"/>
      </c:catAx>
      <c:valAx>
        <c:axId val="215918848"/>
        <c:scaling>
          <c:orientation val="minMax"/>
          <c:max val="100"/>
        </c:scaling>
        <c:delete val="0"/>
        <c:axPos val="l"/>
        <c:majorGridlines>
          <c:spPr>
            <a:ln>
              <a:solidFill>
                <a:sysClr val="window" lastClr="FFFFFF">
                  <a:lumMod val="85000"/>
                </a:sysClr>
              </a:solidFill>
              <a:prstDash val="solid"/>
            </a:ln>
          </c:spPr>
        </c:majorGridlines>
        <c:numFmt formatCode="General" sourceLinked="1"/>
        <c:majorTickMark val="out"/>
        <c:minorTickMark val="none"/>
        <c:tickLblPos val="nextTo"/>
        <c:txPr>
          <a:bodyPr/>
          <a:lstStyle/>
          <a:p>
            <a:pPr>
              <a:defRPr sz="1000" b="0"/>
            </a:pPr>
            <a:endParaRPr lang="en-US"/>
          </a:p>
        </c:txPr>
        <c:crossAx val="215918456"/>
        <c:crosses val="autoZero"/>
        <c:crossBetween val="between"/>
      </c:valAx>
    </c:plotArea>
    <c:plotVisOnly val="1"/>
    <c:dispBlanksAs val="gap"/>
    <c:showDLblsOverMax val="0"/>
  </c:chart>
  <c:spPr>
    <a:solidFill>
      <a:sysClr val="window" lastClr="FFFFFF"/>
    </a:solidFill>
  </c:sp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CH" b="1"/>
              <a:t>Mozambique</a:t>
            </a:r>
            <a:r>
              <a:rPr lang="fr-CH" b="1" baseline="0"/>
              <a:t> 2015 </a:t>
            </a:r>
            <a:endParaRPr lang="fr-CH" b="1"/>
          </a:p>
        </c:rich>
      </c:tx>
      <c:layout>
        <c:manualLayout>
          <c:xMode val="edge"/>
          <c:yMode val="edge"/>
          <c:x val="9.8811353425485249E-2"/>
          <c:y val="2.8192369635263994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20721153393847"/>
          <c:y val="0.11201044358317595"/>
          <c:w val="0.86523446239333679"/>
          <c:h val="0.59134448485266011"/>
        </c:manualLayout>
      </c:layout>
      <c:barChart>
        <c:barDir val="col"/>
        <c:grouping val="clustered"/>
        <c:varyColors val="0"/>
        <c:ser>
          <c:idx val="0"/>
          <c:order val="0"/>
          <c:tx>
            <c:strRef>
              <c:f>'Mozamb 2015'!$D$1</c:f>
              <c:strCache>
                <c:ptCount val="1"/>
                <c:pt idx="0">
                  <c:v>Knowledge of HIV prevention methods - Use of condoms (prompted)</c:v>
                </c:pt>
              </c:strCache>
            </c:strRef>
          </c:tx>
          <c:spPr>
            <a:solidFill>
              <a:srgbClr val="FFC000"/>
            </a:solidFill>
            <a:ln>
              <a:noFill/>
            </a:ln>
            <a:effectLst/>
          </c:spPr>
          <c:invertIfNegative val="0"/>
          <c:dPt>
            <c:idx val="0"/>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0-F582-403C-9399-CD839BA098BE}"/>
              </c:ext>
            </c:extLst>
          </c:dPt>
          <c:dPt>
            <c:idx val="1"/>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1-F582-403C-9399-CD839BA098BE}"/>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6D56-42CF-93CE-9531166EF94E}"/>
              </c:ext>
            </c:extLst>
          </c:dPt>
          <c:dPt>
            <c:idx val="3"/>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2-F582-403C-9399-CD839BA098BE}"/>
              </c:ext>
            </c:extLst>
          </c:dPt>
          <c:dPt>
            <c:idx val="4"/>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3-F582-403C-9399-CD839BA098BE}"/>
              </c:ext>
            </c:extLst>
          </c:dPt>
          <c:dPt>
            <c:idx val="5"/>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4-F582-403C-9399-CD839BA098BE}"/>
              </c:ext>
            </c:extLst>
          </c:dPt>
          <c:dPt>
            <c:idx val="6"/>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3-6D56-42CF-93CE-9531166EF94E}"/>
              </c:ext>
            </c:extLst>
          </c:dPt>
          <c:dPt>
            <c:idx val="7"/>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5-F582-403C-9399-CD839BA098BE}"/>
              </c:ext>
            </c:extLst>
          </c:dPt>
          <c:dPt>
            <c:idx val="8"/>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6-F582-403C-9399-CD839BA098BE}"/>
              </c:ext>
            </c:extLst>
          </c:dPt>
          <c:dPt>
            <c:idx val="9"/>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6D56-42CF-93CE-9531166EF94E}"/>
              </c:ext>
            </c:extLst>
          </c:dPt>
          <c:dPt>
            <c:idx val="1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7-6D56-42CF-93CE-9531166EF94E}"/>
              </c:ext>
            </c:extLst>
          </c:dPt>
          <c:dPt>
            <c:idx val="11"/>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9-6D56-42CF-93CE-9531166EF94E}"/>
              </c:ext>
            </c:extLst>
          </c:dPt>
          <c:dPt>
            <c:idx val="12"/>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7-F582-403C-9399-CD839BA098BE}"/>
              </c:ext>
            </c:extLst>
          </c:dPt>
          <c:dPt>
            <c:idx val="13"/>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B-6D56-42CF-93CE-9531166EF94E}"/>
              </c:ext>
            </c:extLst>
          </c:dPt>
          <c:dPt>
            <c:idx val="14"/>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8-F582-403C-9399-CD839BA098BE}"/>
              </c:ext>
            </c:extLst>
          </c:dPt>
          <c:dPt>
            <c:idx val="15"/>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D-6D56-42CF-93CE-9531166EF94E}"/>
              </c:ext>
            </c:extLst>
          </c:dPt>
          <c:dPt>
            <c:idx val="16"/>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F-6D56-42CF-93CE-9531166EF94E}"/>
              </c:ext>
            </c:extLst>
          </c:dPt>
          <c:dPt>
            <c:idx val="17"/>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1-6D56-42CF-93CE-9531166EF94E}"/>
              </c:ext>
            </c:extLst>
          </c:dPt>
          <c:dPt>
            <c:idx val="18"/>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3-6D56-42CF-93CE-9531166EF94E}"/>
              </c:ext>
            </c:extLst>
          </c:dPt>
          <c:dPt>
            <c:idx val="19"/>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5-6D56-42CF-93CE-9531166EF94E}"/>
              </c:ext>
            </c:extLst>
          </c:dPt>
          <c:dPt>
            <c:idx val="20"/>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9-F582-403C-9399-CD839BA098BE}"/>
              </c:ext>
            </c:extLst>
          </c:dPt>
          <c:dPt>
            <c:idx val="21"/>
            <c:invertIfNegative val="0"/>
            <c:bubble3D val="0"/>
            <c:spPr>
              <a:solidFill>
                <a:srgbClr val="F79646">
                  <a:lumMod val="75000"/>
                </a:srgbClr>
              </a:solidFill>
              <a:ln>
                <a:noFill/>
              </a:ln>
              <a:effectLst/>
            </c:spPr>
            <c:extLst xmlns:c16r2="http://schemas.microsoft.com/office/drawing/2015/06/chart">
              <c:ext xmlns:c16="http://schemas.microsoft.com/office/drawing/2014/chart" uri="{C3380CC4-5D6E-409C-BE32-E72D297353CC}">
                <c16:uniqueId val="{0000000A-F582-403C-9399-CD839BA098BE}"/>
              </c:ext>
            </c:extLst>
          </c:dPt>
          <c:cat>
            <c:strRef>
              <c:f>'Mozamb 2015'!$C$2:$C$23</c:f>
              <c:strCache>
                <c:ptCount val="22"/>
                <c:pt idx="0">
                  <c:v>Men : Maputo Cidade</c:v>
                </c:pt>
                <c:pt idx="1">
                  <c:v>Men : Manica</c:v>
                </c:pt>
                <c:pt idx="2">
                  <c:v>Women : Maputo Cidade</c:v>
                </c:pt>
                <c:pt idx="3">
                  <c:v>Men : Maputo Provincia</c:v>
                </c:pt>
                <c:pt idx="4">
                  <c:v>Men : Tete</c:v>
                </c:pt>
                <c:pt idx="5">
                  <c:v>Men : Sofala</c:v>
                </c:pt>
                <c:pt idx="6">
                  <c:v>Women : Maputo Provincia</c:v>
                </c:pt>
                <c:pt idx="7">
                  <c:v>Men : Gaza</c:v>
                </c:pt>
                <c:pt idx="8">
                  <c:v>Men : Inhambane</c:v>
                </c:pt>
                <c:pt idx="9">
                  <c:v>Women : Inhambane</c:v>
                </c:pt>
                <c:pt idx="10">
                  <c:v>Women : Manica</c:v>
                </c:pt>
                <c:pt idx="11">
                  <c:v>Women : Gaza</c:v>
                </c:pt>
                <c:pt idx="12">
                  <c:v>Men : Zambézia</c:v>
                </c:pt>
                <c:pt idx="13">
                  <c:v>Women : Zambézia</c:v>
                </c:pt>
                <c:pt idx="14">
                  <c:v>Men : Niassa</c:v>
                </c:pt>
                <c:pt idx="15">
                  <c:v>Women : Sofala</c:v>
                </c:pt>
                <c:pt idx="16">
                  <c:v>Women : Cabo Delgado</c:v>
                </c:pt>
                <c:pt idx="17">
                  <c:v>Women : Niassa</c:v>
                </c:pt>
                <c:pt idx="18">
                  <c:v>Women : Tete</c:v>
                </c:pt>
                <c:pt idx="19">
                  <c:v>Women : Nampula</c:v>
                </c:pt>
                <c:pt idx="20">
                  <c:v>Men : Cabo Delgado</c:v>
                </c:pt>
                <c:pt idx="21">
                  <c:v>Men : Nampula</c:v>
                </c:pt>
              </c:strCache>
            </c:strRef>
          </c:cat>
          <c:val>
            <c:numRef>
              <c:f>'Mozamb 2015'!$D$2:$D$23</c:f>
              <c:numCache>
                <c:formatCode>General</c:formatCode>
                <c:ptCount val="22"/>
                <c:pt idx="0">
                  <c:v>83.6</c:v>
                </c:pt>
                <c:pt idx="1">
                  <c:v>77.2</c:v>
                </c:pt>
                <c:pt idx="2">
                  <c:v>78</c:v>
                </c:pt>
                <c:pt idx="3">
                  <c:v>82.1</c:v>
                </c:pt>
                <c:pt idx="4">
                  <c:v>57.5</c:v>
                </c:pt>
                <c:pt idx="5">
                  <c:v>54.1</c:v>
                </c:pt>
                <c:pt idx="6">
                  <c:v>80.599999999999994</c:v>
                </c:pt>
                <c:pt idx="7">
                  <c:v>88.9</c:v>
                </c:pt>
                <c:pt idx="8">
                  <c:v>84.3</c:v>
                </c:pt>
                <c:pt idx="9">
                  <c:v>80.5</c:v>
                </c:pt>
                <c:pt idx="10">
                  <c:v>53.7</c:v>
                </c:pt>
                <c:pt idx="11">
                  <c:v>72.3</c:v>
                </c:pt>
                <c:pt idx="12">
                  <c:v>68.599999999999994</c:v>
                </c:pt>
                <c:pt idx="13">
                  <c:v>50.5</c:v>
                </c:pt>
                <c:pt idx="14">
                  <c:v>50</c:v>
                </c:pt>
                <c:pt idx="15">
                  <c:v>46.9</c:v>
                </c:pt>
                <c:pt idx="16">
                  <c:v>40.9</c:v>
                </c:pt>
                <c:pt idx="17">
                  <c:v>52.9</c:v>
                </c:pt>
                <c:pt idx="18">
                  <c:v>61.1</c:v>
                </c:pt>
                <c:pt idx="19">
                  <c:v>33.299999999999997</c:v>
                </c:pt>
                <c:pt idx="20">
                  <c:v>66.900000000000006</c:v>
                </c:pt>
                <c:pt idx="21">
                  <c:v>46.2</c:v>
                </c:pt>
              </c:numCache>
            </c:numRef>
          </c:val>
          <c:extLst xmlns:c16r2="http://schemas.microsoft.com/office/drawing/2015/06/chart">
            <c:ext xmlns:c16="http://schemas.microsoft.com/office/drawing/2014/chart" uri="{C3380CC4-5D6E-409C-BE32-E72D297353CC}">
              <c16:uniqueId val="{00000016-6D56-42CF-93CE-9531166EF94E}"/>
            </c:ext>
          </c:extLst>
        </c:ser>
        <c:ser>
          <c:idx val="1"/>
          <c:order val="1"/>
          <c:tx>
            <c:strRef>
              <c:f>'Mozamb 2015'!$F$1</c:f>
              <c:strCache>
                <c:ptCount val="1"/>
                <c:pt idx="0">
                  <c:v>Condom use at last higher risk sex (with a non-marital, non-cohabiting partner) </c:v>
                </c:pt>
              </c:strCache>
            </c:strRef>
          </c:tx>
          <c:spPr>
            <a:solidFill>
              <a:srgbClr val="0070C0"/>
            </a:solidFill>
            <a:ln>
              <a:noFill/>
            </a:ln>
            <a:effectLst/>
          </c:spPr>
          <c:invertIfNegative val="0"/>
          <c:dPt>
            <c:idx val="2"/>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8-6D56-42CF-93CE-9531166EF94E}"/>
              </c:ext>
            </c:extLst>
          </c:dPt>
          <c:dPt>
            <c:idx val="6"/>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A-6D56-42CF-93CE-9531166EF94E}"/>
              </c:ext>
            </c:extLst>
          </c:dPt>
          <c:dPt>
            <c:idx val="9"/>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C-6D56-42CF-93CE-9531166EF94E}"/>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E-6D56-42CF-93CE-9531166EF94E}"/>
              </c:ext>
            </c:extLst>
          </c:dPt>
          <c:dPt>
            <c:idx val="11"/>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0-6D56-42CF-93CE-9531166EF94E}"/>
              </c:ext>
            </c:extLst>
          </c:dPt>
          <c:dPt>
            <c:idx val="13"/>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2-6D56-42CF-93CE-9531166EF94E}"/>
              </c:ext>
            </c:extLst>
          </c:dPt>
          <c:dPt>
            <c:idx val="15"/>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4-6D56-42CF-93CE-9531166EF94E}"/>
              </c:ext>
            </c:extLst>
          </c:dPt>
          <c:dPt>
            <c:idx val="16"/>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6-6D56-42CF-93CE-9531166EF94E}"/>
              </c:ext>
            </c:extLst>
          </c:dPt>
          <c:dPt>
            <c:idx val="17"/>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8-6D56-42CF-93CE-9531166EF94E}"/>
              </c:ext>
            </c:extLst>
          </c:dPt>
          <c:dPt>
            <c:idx val="18"/>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A-6D56-42CF-93CE-9531166EF94E}"/>
              </c:ext>
            </c:extLst>
          </c:dPt>
          <c:dPt>
            <c:idx val="19"/>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2C-6D56-42CF-93CE-9531166EF94E}"/>
              </c:ext>
            </c:extLst>
          </c:dPt>
          <c:cat>
            <c:strRef>
              <c:f>'Mozamb 2015'!$C$2:$C$23</c:f>
              <c:strCache>
                <c:ptCount val="22"/>
                <c:pt idx="0">
                  <c:v>Men : Maputo Cidade</c:v>
                </c:pt>
                <c:pt idx="1">
                  <c:v>Men : Manica</c:v>
                </c:pt>
                <c:pt idx="2">
                  <c:v>Women : Maputo Cidade</c:v>
                </c:pt>
                <c:pt idx="3">
                  <c:v>Men : Maputo Provincia</c:v>
                </c:pt>
                <c:pt idx="4">
                  <c:v>Men : Tete</c:v>
                </c:pt>
                <c:pt idx="5">
                  <c:v>Men : Sofala</c:v>
                </c:pt>
                <c:pt idx="6">
                  <c:v>Women : Maputo Provincia</c:v>
                </c:pt>
                <c:pt idx="7">
                  <c:v>Men : Gaza</c:v>
                </c:pt>
                <c:pt idx="8">
                  <c:v>Men : Inhambane</c:v>
                </c:pt>
                <c:pt idx="9">
                  <c:v>Women : Inhambane</c:v>
                </c:pt>
                <c:pt idx="10">
                  <c:v>Women : Manica</c:v>
                </c:pt>
                <c:pt idx="11">
                  <c:v>Women : Gaza</c:v>
                </c:pt>
                <c:pt idx="12">
                  <c:v>Men : Zambézia</c:v>
                </c:pt>
                <c:pt idx="13">
                  <c:v>Women : Zambézia</c:v>
                </c:pt>
                <c:pt idx="14">
                  <c:v>Men : Niassa</c:v>
                </c:pt>
                <c:pt idx="15">
                  <c:v>Women : Sofala</c:v>
                </c:pt>
                <c:pt idx="16">
                  <c:v>Women : Cabo Delgado</c:v>
                </c:pt>
                <c:pt idx="17">
                  <c:v>Women : Niassa</c:v>
                </c:pt>
                <c:pt idx="18">
                  <c:v>Women : Tete</c:v>
                </c:pt>
                <c:pt idx="19">
                  <c:v>Women : Nampula</c:v>
                </c:pt>
                <c:pt idx="20">
                  <c:v>Men : Cabo Delgado</c:v>
                </c:pt>
                <c:pt idx="21">
                  <c:v>Men : Nampula</c:v>
                </c:pt>
              </c:strCache>
            </c:strRef>
          </c:cat>
          <c:val>
            <c:numRef>
              <c:f>'Mozamb 2015'!$F$2:$F$23</c:f>
              <c:numCache>
                <c:formatCode>General</c:formatCode>
                <c:ptCount val="22"/>
                <c:pt idx="0">
                  <c:v>81.099999999999994</c:v>
                </c:pt>
                <c:pt idx="1">
                  <c:v>74.7</c:v>
                </c:pt>
                <c:pt idx="2">
                  <c:v>66</c:v>
                </c:pt>
                <c:pt idx="3">
                  <c:v>64.8</c:v>
                </c:pt>
                <c:pt idx="4">
                  <c:v>61.4</c:v>
                </c:pt>
                <c:pt idx="5">
                  <c:v>60.3</c:v>
                </c:pt>
                <c:pt idx="6">
                  <c:v>58.9</c:v>
                </c:pt>
                <c:pt idx="7">
                  <c:v>56.8</c:v>
                </c:pt>
                <c:pt idx="8">
                  <c:v>53.9</c:v>
                </c:pt>
                <c:pt idx="9">
                  <c:v>47.4</c:v>
                </c:pt>
                <c:pt idx="10">
                  <c:v>47.2</c:v>
                </c:pt>
                <c:pt idx="11">
                  <c:v>38.5</c:v>
                </c:pt>
                <c:pt idx="12">
                  <c:v>37.299999999999997</c:v>
                </c:pt>
                <c:pt idx="13">
                  <c:v>35.700000000000003</c:v>
                </c:pt>
                <c:pt idx="14">
                  <c:v>34.9</c:v>
                </c:pt>
                <c:pt idx="15">
                  <c:v>33.5</c:v>
                </c:pt>
                <c:pt idx="16">
                  <c:v>27.9</c:v>
                </c:pt>
                <c:pt idx="17">
                  <c:v>26.8</c:v>
                </c:pt>
                <c:pt idx="18">
                  <c:v>26.8</c:v>
                </c:pt>
                <c:pt idx="19">
                  <c:v>21.4</c:v>
                </c:pt>
                <c:pt idx="20">
                  <c:v>18.5</c:v>
                </c:pt>
                <c:pt idx="21">
                  <c:v>17.899999999999999</c:v>
                </c:pt>
              </c:numCache>
            </c:numRef>
          </c:val>
          <c:extLst xmlns:c16r2="http://schemas.microsoft.com/office/drawing/2015/06/chart">
            <c:ext xmlns:c16="http://schemas.microsoft.com/office/drawing/2014/chart" uri="{C3380CC4-5D6E-409C-BE32-E72D297353CC}">
              <c16:uniqueId val="{0000002D-6D56-42CF-93CE-9531166EF94E}"/>
            </c:ext>
          </c:extLst>
        </c:ser>
        <c:dLbls>
          <c:showLegendKey val="0"/>
          <c:showVal val="0"/>
          <c:showCatName val="0"/>
          <c:showSerName val="0"/>
          <c:showPercent val="0"/>
          <c:showBubbleSize val="0"/>
        </c:dLbls>
        <c:gapWidth val="35"/>
        <c:overlap val="50"/>
        <c:axId val="216850456"/>
        <c:axId val="216850848"/>
      </c:barChart>
      <c:lineChart>
        <c:grouping val="standard"/>
        <c:varyColors val="0"/>
        <c:ser>
          <c:idx val="2"/>
          <c:order val="2"/>
          <c:tx>
            <c:strRef>
              <c:f>'Mozamb 2015'!$I$1</c:f>
              <c:strCache>
                <c:ptCount val="1"/>
                <c:pt idx="0">
                  <c:v>90% condom use target</c:v>
                </c:pt>
              </c:strCache>
            </c:strRef>
          </c:tx>
          <c:spPr>
            <a:ln w="25400" cap="rnd">
              <a:solidFill>
                <a:srgbClr val="FF0000"/>
              </a:solidFill>
              <a:prstDash val="dash"/>
              <a:round/>
            </a:ln>
            <a:effectLst/>
          </c:spPr>
          <c:marker>
            <c:symbol val="none"/>
          </c:marker>
          <c:val>
            <c:numRef>
              <c:f>'Mozamb 2015'!$I$2:$I$23</c:f>
              <c:numCache>
                <c:formatCode>General</c:formatCode>
                <c:ptCount val="22"/>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numCache>
            </c:numRef>
          </c:val>
          <c:smooth val="0"/>
          <c:extLst xmlns:c16r2="http://schemas.microsoft.com/office/drawing/2015/06/chart">
            <c:ext xmlns:c16="http://schemas.microsoft.com/office/drawing/2014/chart" uri="{C3380CC4-5D6E-409C-BE32-E72D297353CC}">
              <c16:uniqueId val="{0000002E-6D56-42CF-93CE-9531166EF94E}"/>
            </c:ext>
          </c:extLst>
        </c:ser>
        <c:ser>
          <c:idx val="3"/>
          <c:order val="3"/>
          <c:tx>
            <c:strRef>
              <c:f>'Mozamb 2015'!$J$1</c:f>
              <c:strCache>
                <c:ptCount val="1"/>
                <c:pt idx="0">
                  <c:v>60% threshold</c:v>
                </c:pt>
              </c:strCache>
            </c:strRef>
          </c:tx>
          <c:spPr>
            <a:ln w="25400" cap="rnd">
              <a:solidFill>
                <a:srgbClr val="FF0000"/>
              </a:solidFill>
              <a:prstDash val="dash"/>
              <a:round/>
            </a:ln>
            <a:effectLst/>
          </c:spPr>
          <c:marker>
            <c:symbol val="none"/>
          </c:marker>
          <c:val>
            <c:numRef>
              <c:f>'Mozamb 2015'!$J$2:$J$23</c:f>
              <c:numCache>
                <c:formatCode>General</c:formatCode>
                <c:ptCount val="2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numCache>
            </c:numRef>
          </c:val>
          <c:smooth val="0"/>
          <c:extLst xmlns:c16r2="http://schemas.microsoft.com/office/drawing/2015/06/chart">
            <c:ext xmlns:c16="http://schemas.microsoft.com/office/drawing/2014/chart" uri="{C3380CC4-5D6E-409C-BE32-E72D297353CC}">
              <c16:uniqueId val="{0000002F-6D56-42CF-93CE-9531166EF94E}"/>
            </c:ext>
          </c:extLst>
        </c:ser>
        <c:dLbls>
          <c:showLegendKey val="0"/>
          <c:showVal val="0"/>
          <c:showCatName val="0"/>
          <c:showSerName val="0"/>
          <c:showPercent val="0"/>
          <c:showBubbleSize val="0"/>
        </c:dLbls>
        <c:marker val="1"/>
        <c:smooth val="0"/>
        <c:axId val="216850456"/>
        <c:axId val="216850848"/>
      </c:lineChart>
      <c:catAx>
        <c:axId val="216850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42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6850848"/>
        <c:crosses val="autoZero"/>
        <c:auto val="1"/>
        <c:lblAlgn val="ctr"/>
        <c:lblOffset val="100"/>
        <c:noMultiLvlLbl val="0"/>
      </c:catAx>
      <c:valAx>
        <c:axId val="21685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68504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rot="-360000"/>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a:t>Condom Social Marketing in sub-Saharan</a:t>
            </a:r>
            <a:r>
              <a:rPr lang="en-GB" sz="1800" b="1" baseline="0"/>
              <a:t> Africa: Total number of male condoms sold (1990-2016) (N programmes= 32)</a:t>
            </a:r>
            <a:endParaRPr lang="en-GB" sz="1800" b="1"/>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1"/>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MC'!$U$31:$AT$31</c:f>
              <c:numCache>
                <c:formatCode>General</c:formatCode>
                <c:ptCount val="26"/>
                <c:pt idx="11" formatCode="#,##0">
                  <c:v>7036344</c:v>
                </c:pt>
                <c:pt idx="12" formatCode="#,##0">
                  <c:v>10190500</c:v>
                </c:pt>
                <c:pt idx="13" formatCode="#,##0">
                  <c:v>10560000</c:v>
                </c:pt>
                <c:pt idx="14" formatCode="#,##0">
                  <c:v>10185960</c:v>
                </c:pt>
                <c:pt idx="15" formatCode="#,##0">
                  <c:v>8422420</c:v>
                </c:pt>
                <c:pt idx="16" formatCode="#,##0">
                  <c:v>4886280</c:v>
                </c:pt>
                <c:pt idx="17" formatCode="#,##0">
                  <c:v>12022128</c:v>
                </c:pt>
                <c:pt idx="18" formatCode="#,##0">
                  <c:v>6959319</c:v>
                </c:pt>
                <c:pt idx="19" formatCode="#,##0">
                  <c:v>7141160</c:v>
                </c:pt>
                <c:pt idx="20" formatCode="#,##0">
                  <c:v>9468036</c:v>
                </c:pt>
                <c:pt idx="21" formatCode="#,##0">
                  <c:v>7722752</c:v>
                </c:pt>
                <c:pt idx="22" formatCode="#,##0">
                  <c:v>3180567</c:v>
                </c:pt>
                <c:pt idx="23" formatCode="#,##0">
                  <c:v>4792824</c:v>
                </c:pt>
                <c:pt idx="24" formatCode="#,##0">
                  <c:v>6607983</c:v>
                </c:pt>
                <c:pt idx="25" formatCode="#,##0">
                  <c:v>6252915</c:v>
                </c:pt>
              </c:numCache>
            </c:numRef>
          </c:val>
          <c:smooth val="0"/>
          <c:extLst xmlns:c16r2="http://schemas.microsoft.com/office/drawing/2015/06/chart">
            <c:ext xmlns:c16="http://schemas.microsoft.com/office/drawing/2014/chart" uri="{C3380CC4-5D6E-409C-BE32-E72D297353CC}">
              <c16:uniqueId val="{00000000-315F-48FF-A6D1-35AEDDFE7A8B}"/>
            </c:ext>
          </c:extLst>
        </c:ser>
        <c:ser>
          <c:idx val="1"/>
          <c:order val="1"/>
          <c:spPr>
            <a:ln w="28575" cap="rnd">
              <a:solidFill>
                <a:schemeClr val="accent2"/>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MC'!$U$32:$AT$32</c:f>
              <c:numCache>
                <c:formatCode>General</c:formatCode>
                <c:ptCount val="26"/>
                <c:pt idx="2" formatCode="#,##0">
                  <c:v>1347748</c:v>
                </c:pt>
                <c:pt idx="3" formatCode="#,##0">
                  <c:v>1685361</c:v>
                </c:pt>
                <c:pt idx="4" formatCode="#,##0">
                  <c:v>2662672</c:v>
                </c:pt>
                <c:pt idx="5" formatCode="#,##0">
                  <c:v>2506324</c:v>
                </c:pt>
                <c:pt idx="6" formatCode="#,##0">
                  <c:v>3081656</c:v>
                </c:pt>
                <c:pt idx="7" formatCode="#,##0">
                  <c:v>4002460</c:v>
                </c:pt>
                <c:pt idx="8" formatCode="#,##0">
                  <c:v>6512389</c:v>
                </c:pt>
                <c:pt idx="9" formatCode="#,##0">
                  <c:v>6087574</c:v>
                </c:pt>
                <c:pt idx="10" formatCode="#,##0">
                  <c:v>6996606</c:v>
                </c:pt>
                <c:pt idx="11" formatCode="#,##0">
                  <c:v>8595120</c:v>
                </c:pt>
                <c:pt idx="12" formatCode="#,##0">
                  <c:v>8815120</c:v>
                </c:pt>
                <c:pt idx="13" formatCode="#,##0">
                  <c:v>10026956</c:v>
                </c:pt>
                <c:pt idx="14" formatCode="#,##0">
                  <c:v>9588096</c:v>
                </c:pt>
                <c:pt idx="15" formatCode="#,##0">
                  <c:v>9147104</c:v>
                </c:pt>
                <c:pt idx="16" formatCode="#,##0">
                  <c:v>8795300</c:v>
                </c:pt>
                <c:pt idx="17" formatCode="#,##0">
                  <c:v>9832984</c:v>
                </c:pt>
                <c:pt idx="18" formatCode="#,##0">
                  <c:v>9408092</c:v>
                </c:pt>
                <c:pt idx="19" formatCode="#,##0">
                  <c:v>7294956</c:v>
                </c:pt>
                <c:pt idx="20" formatCode="#,##0">
                  <c:v>10160155</c:v>
                </c:pt>
                <c:pt idx="21" formatCode="#,##0">
                  <c:v>9474758</c:v>
                </c:pt>
                <c:pt idx="22" formatCode="#,##0">
                  <c:v>8017123</c:v>
                </c:pt>
                <c:pt idx="23" formatCode="#,##0">
                  <c:v>8900949</c:v>
                </c:pt>
                <c:pt idx="24" formatCode="#,##0">
                  <c:v>7290230</c:v>
                </c:pt>
                <c:pt idx="25" formatCode="#,##0">
                  <c:v>6890037</c:v>
                </c:pt>
              </c:numCache>
            </c:numRef>
          </c:val>
          <c:smooth val="0"/>
          <c:extLst xmlns:c16r2="http://schemas.microsoft.com/office/drawing/2015/06/chart">
            <c:ext xmlns:c16="http://schemas.microsoft.com/office/drawing/2014/chart" uri="{C3380CC4-5D6E-409C-BE32-E72D297353CC}">
              <c16:uniqueId val="{00000001-315F-48FF-A6D1-35AEDDFE7A8B}"/>
            </c:ext>
          </c:extLst>
        </c:ser>
        <c:ser>
          <c:idx val="2"/>
          <c:order val="2"/>
          <c:spPr>
            <a:ln w="28575" cap="rnd">
              <a:solidFill>
                <a:schemeClr val="accent3"/>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MC'!$U$33:$AT$33</c:f>
              <c:numCache>
                <c:formatCode>General</c:formatCode>
                <c:ptCount val="26"/>
                <c:pt idx="2" formatCode="#,##0">
                  <c:v>1016311</c:v>
                </c:pt>
                <c:pt idx="3" formatCode="#,##0">
                  <c:v>1282776</c:v>
                </c:pt>
                <c:pt idx="4" formatCode="#,##0">
                  <c:v>2232783</c:v>
                </c:pt>
                <c:pt idx="5" formatCode="#,##0">
                  <c:v>1625457</c:v>
                </c:pt>
                <c:pt idx="6" formatCode="#,##0">
                  <c:v>2299727</c:v>
                </c:pt>
                <c:pt idx="7" formatCode="#,##0">
                  <c:v>2422885</c:v>
                </c:pt>
                <c:pt idx="8" formatCode="#,##0">
                  <c:v>2744568</c:v>
                </c:pt>
                <c:pt idx="9" formatCode="#,##0">
                  <c:v>2168064</c:v>
                </c:pt>
                <c:pt idx="10" formatCode="#,##0">
                  <c:v>3051212</c:v>
                </c:pt>
                <c:pt idx="11" formatCode="#,##0">
                  <c:v>2316896</c:v>
                </c:pt>
                <c:pt idx="12" formatCode="#,##0">
                  <c:v>1754584</c:v>
                </c:pt>
                <c:pt idx="13" formatCode="#,##0">
                  <c:v>3387901</c:v>
                </c:pt>
                <c:pt idx="14" formatCode="#,##0">
                  <c:v>2260536</c:v>
                </c:pt>
                <c:pt idx="15" formatCode="#,##0">
                  <c:v>4107377</c:v>
                </c:pt>
                <c:pt idx="16" formatCode="#,##0">
                  <c:v>5667599</c:v>
                </c:pt>
                <c:pt idx="17" formatCode="#,##0">
                  <c:v>6832178</c:v>
                </c:pt>
                <c:pt idx="18" formatCode="#,##0">
                  <c:v>3712246</c:v>
                </c:pt>
                <c:pt idx="19" formatCode="#,##0">
                  <c:v>3787585</c:v>
                </c:pt>
                <c:pt idx="20" formatCode="#,##0">
                  <c:v>2942934</c:v>
                </c:pt>
                <c:pt idx="21" formatCode="#,##0">
                  <c:v>3222809</c:v>
                </c:pt>
                <c:pt idx="22" formatCode="#,##0">
                  <c:v>3393176</c:v>
                </c:pt>
                <c:pt idx="23" formatCode="#,##0">
                  <c:v>8173413</c:v>
                </c:pt>
              </c:numCache>
            </c:numRef>
          </c:val>
          <c:smooth val="0"/>
          <c:extLst xmlns:c16r2="http://schemas.microsoft.com/office/drawing/2015/06/chart">
            <c:ext xmlns:c16="http://schemas.microsoft.com/office/drawing/2014/chart" uri="{C3380CC4-5D6E-409C-BE32-E72D297353CC}">
              <c16:uniqueId val="{00000002-315F-48FF-A6D1-35AEDDFE7A8B}"/>
            </c:ext>
          </c:extLst>
        </c:ser>
        <c:ser>
          <c:idx val="3"/>
          <c:order val="3"/>
          <c:spPr>
            <a:ln w="28575" cap="rnd">
              <a:solidFill>
                <a:schemeClr val="accent4"/>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MC'!$U$34:$AT$34</c:f>
              <c:numCache>
                <c:formatCode>#,##0</c:formatCode>
                <c:ptCount val="26"/>
                <c:pt idx="0">
                  <c:v>2794952</c:v>
                </c:pt>
                <c:pt idx="1">
                  <c:v>2251920</c:v>
                </c:pt>
                <c:pt idx="2">
                  <c:v>3175590</c:v>
                </c:pt>
                <c:pt idx="3">
                  <c:v>5171004</c:v>
                </c:pt>
                <c:pt idx="4">
                  <c:v>6583472</c:v>
                </c:pt>
                <c:pt idx="5">
                  <c:v>7569964</c:v>
                </c:pt>
                <c:pt idx="6">
                  <c:v>9529512</c:v>
                </c:pt>
                <c:pt idx="7">
                  <c:v>10200608</c:v>
                </c:pt>
                <c:pt idx="8">
                  <c:v>10971048</c:v>
                </c:pt>
                <c:pt idx="9">
                  <c:v>13437514</c:v>
                </c:pt>
                <c:pt idx="10">
                  <c:v>14167232</c:v>
                </c:pt>
                <c:pt idx="11">
                  <c:v>15884264</c:v>
                </c:pt>
                <c:pt idx="12">
                  <c:v>18136172</c:v>
                </c:pt>
                <c:pt idx="13">
                  <c:v>19385340</c:v>
                </c:pt>
                <c:pt idx="14">
                  <c:v>20043848</c:v>
                </c:pt>
                <c:pt idx="15">
                  <c:v>21929104</c:v>
                </c:pt>
                <c:pt idx="16">
                  <c:v>19293648</c:v>
                </c:pt>
                <c:pt idx="17">
                  <c:v>22415712</c:v>
                </c:pt>
                <c:pt idx="18">
                  <c:v>19225360</c:v>
                </c:pt>
                <c:pt idx="19">
                  <c:v>19130256</c:v>
                </c:pt>
                <c:pt idx="20">
                  <c:v>19577536</c:v>
                </c:pt>
                <c:pt idx="22">
                  <c:v>810576</c:v>
                </c:pt>
                <c:pt idx="23">
                  <c:v>1278139</c:v>
                </c:pt>
                <c:pt idx="24">
                  <c:v>670424</c:v>
                </c:pt>
                <c:pt idx="25">
                  <c:v>544896</c:v>
                </c:pt>
              </c:numCache>
            </c:numRef>
          </c:val>
          <c:smooth val="0"/>
          <c:extLst xmlns:c16r2="http://schemas.microsoft.com/office/drawing/2015/06/chart">
            <c:ext xmlns:c16="http://schemas.microsoft.com/office/drawing/2014/chart" uri="{C3380CC4-5D6E-409C-BE32-E72D297353CC}">
              <c16:uniqueId val="{00000003-315F-48FF-A6D1-35AEDDFE7A8B}"/>
            </c:ext>
          </c:extLst>
        </c:ser>
        <c:ser>
          <c:idx val="4"/>
          <c:order val="4"/>
          <c:spPr>
            <a:ln w="28575" cap="rnd">
              <a:solidFill>
                <a:schemeClr val="accent5"/>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MC'!$U$35:$AT$35</c:f>
              <c:numCache>
                <c:formatCode>#,##0</c:formatCode>
                <c:ptCount val="26"/>
                <c:pt idx="1">
                  <c:v>1254512</c:v>
                </c:pt>
                <c:pt idx="2">
                  <c:v>1141632</c:v>
                </c:pt>
                <c:pt idx="4">
                  <c:v>1272960</c:v>
                </c:pt>
                <c:pt idx="10">
                  <c:v>1018096</c:v>
                </c:pt>
                <c:pt idx="11">
                  <c:v>1299214</c:v>
                </c:pt>
                <c:pt idx="12">
                  <c:v>1673444</c:v>
                </c:pt>
                <c:pt idx="13">
                  <c:v>2240400</c:v>
                </c:pt>
                <c:pt idx="14">
                  <c:v>3008432</c:v>
                </c:pt>
                <c:pt idx="18">
                  <c:v>1425528</c:v>
                </c:pt>
                <c:pt idx="19">
                  <c:v>1480136</c:v>
                </c:pt>
                <c:pt idx="20">
                  <c:v>2146140</c:v>
                </c:pt>
                <c:pt idx="21">
                  <c:v>2434410</c:v>
                </c:pt>
                <c:pt idx="22">
                  <c:v>3273228</c:v>
                </c:pt>
                <c:pt idx="23">
                  <c:v>3774060</c:v>
                </c:pt>
                <c:pt idx="24">
                  <c:v>3343769</c:v>
                </c:pt>
                <c:pt idx="25">
                  <c:v>4280253</c:v>
                </c:pt>
              </c:numCache>
            </c:numRef>
          </c:val>
          <c:smooth val="0"/>
          <c:extLst xmlns:c16r2="http://schemas.microsoft.com/office/drawing/2015/06/chart">
            <c:ext xmlns:c16="http://schemas.microsoft.com/office/drawing/2014/chart" uri="{C3380CC4-5D6E-409C-BE32-E72D297353CC}">
              <c16:uniqueId val="{00000004-315F-48FF-A6D1-35AEDDFE7A8B}"/>
            </c:ext>
          </c:extLst>
        </c:ser>
        <c:ser>
          <c:idx val="5"/>
          <c:order val="5"/>
          <c:spPr>
            <a:ln w="28575" cap="rnd">
              <a:solidFill>
                <a:schemeClr val="accent6"/>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MC'!$U$36:$AT$36</c:f>
              <c:numCache>
                <c:formatCode>#,##0</c:formatCode>
                <c:ptCount val="26"/>
                <c:pt idx="0">
                  <c:v>3193996</c:v>
                </c:pt>
                <c:pt idx="1">
                  <c:v>5111308</c:v>
                </c:pt>
                <c:pt idx="2">
                  <c:v>5755784</c:v>
                </c:pt>
                <c:pt idx="3">
                  <c:v>7204742</c:v>
                </c:pt>
                <c:pt idx="4">
                  <c:v>7562971</c:v>
                </c:pt>
                <c:pt idx="5">
                  <c:v>9254382</c:v>
                </c:pt>
                <c:pt idx="6">
                  <c:v>11905145</c:v>
                </c:pt>
                <c:pt idx="7">
                  <c:v>6854905</c:v>
                </c:pt>
                <c:pt idx="8">
                  <c:v>11852814</c:v>
                </c:pt>
                <c:pt idx="9">
                  <c:v>14639773</c:v>
                </c:pt>
                <c:pt idx="10">
                  <c:v>15034653</c:v>
                </c:pt>
                <c:pt idx="11">
                  <c:v>17523045</c:v>
                </c:pt>
                <c:pt idx="12">
                  <c:v>23454121</c:v>
                </c:pt>
                <c:pt idx="13">
                  <c:v>19126267</c:v>
                </c:pt>
                <c:pt idx="14">
                  <c:v>21685070</c:v>
                </c:pt>
                <c:pt idx="15">
                  <c:v>24390734</c:v>
                </c:pt>
                <c:pt idx="16">
                  <c:v>26442233</c:v>
                </c:pt>
                <c:pt idx="17">
                  <c:v>29028945</c:v>
                </c:pt>
                <c:pt idx="18">
                  <c:v>22294367</c:v>
                </c:pt>
                <c:pt idx="19">
                  <c:v>16729032</c:v>
                </c:pt>
                <c:pt idx="20">
                  <c:v>21362850</c:v>
                </c:pt>
                <c:pt idx="21">
                  <c:v>21427386</c:v>
                </c:pt>
                <c:pt idx="22">
                  <c:v>26757957</c:v>
                </c:pt>
                <c:pt idx="23">
                  <c:v>30679071</c:v>
                </c:pt>
                <c:pt idx="24">
                  <c:v>23736856</c:v>
                </c:pt>
                <c:pt idx="25">
                  <c:v>20438811</c:v>
                </c:pt>
              </c:numCache>
            </c:numRef>
          </c:val>
          <c:smooth val="0"/>
          <c:extLst xmlns:c16r2="http://schemas.microsoft.com/office/drawing/2015/06/chart">
            <c:ext xmlns:c16="http://schemas.microsoft.com/office/drawing/2014/chart" uri="{C3380CC4-5D6E-409C-BE32-E72D297353CC}">
              <c16:uniqueId val="{00000005-315F-48FF-A6D1-35AEDDFE7A8B}"/>
            </c:ext>
          </c:extLst>
        </c:ser>
        <c:ser>
          <c:idx val="7"/>
          <c:order val="7"/>
          <c:spPr>
            <a:ln w="28575" cap="rnd">
              <a:solidFill>
                <a:schemeClr val="accent2">
                  <a:lumMod val="6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MC'!$U$38:$AT$38</c:f>
              <c:numCache>
                <c:formatCode>General</c:formatCode>
                <c:ptCount val="26"/>
                <c:pt idx="2" formatCode="#,##0">
                  <c:v>1380672</c:v>
                </c:pt>
                <c:pt idx="3" formatCode="#,##0">
                  <c:v>1891596</c:v>
                </c:pt>
                <c:pt idx="4" formatCode="#,##0">
                  <c:v>2392336</c:v>
                </c:pt>
                <c:pt idx="5" formatCode="#,##0">
                  <c:v>2000352</c:v>
                </c:pt>
                <c:pt idx="6" formatCode="#,##0">
                  <c:v>1546560</c:v>
                </c:pt>
                <c:pt idx="7" formatCode="#,##0">
                  <c:v>1020648</c:v>
                </c:pt>
                <c:pt idx="8" formatCode="#,##0">
                  <c:v>1193122</c:v>
                </c:pt>
                <c:pt idx="9" formatCode="#,##0">
                  <c:v>2135705</c:v>
                </c:pt>
                <c:pt idx="10" formatCode="#,##0">
                  <c:v>2560521</c:v>
                </c:pt>
                <c:pt idx="11" formatCode="#,##0">
                  <c:v>4841550</c:v>
                </c:pt>
                <c:pt idx="12" formatCode="#,##0">
                  <c:v>2925444</c:v>
                </c:pt>
                <c:pt idx="13" formatCode="#,##0">
                  <c:v>5041440</c:v>
                </c:pt>
                <c:pt idx="14" formatCode="#,##0">
                  <c:v>5864400</c:v>
                </c:pt>
                <c:pt idx="15" formatCode="#,##0">
                  <c:v>5262480</c:v>
                </c:pt>
                <c:pt idx="16" formatCode="#,##0">
                  <c:v>4045068</c:v>
                </c:pt>
                <c:pt idx="17" formatCode="#,##0">
                  <c:v>8849160</c:v>
                </c:pt>
                <c:pt idx="18" formatCode="#,##0">
                  <c:v>4244200</c:v>
                </c:pt>
                <c:pt idx="19" formatCode="#,##0">
                  <c:v>5006880</c:v>
                </c:pt>
                <c:pt idx="20" formatCode="#,##0">
                  <c:v>6810012</c:v>
                </c:pt>
                <c:pt idx="21" formatCode="#,##0">
                  <c:v>4494528</c:v>
                </c:pt>
                <c:pt idx="22" formatCode="#,##0">
                  <c:v>1892700</c:v>
                </c:pt>
              </c:numCache>
            </c:numRef>
          </c:val>
          <c:smooth val="0"/>
          <c:extLst xmlns:c16r2="http://schemas.microsoft.com/office/drawing/2015/06/chart">
            <c:ext xmlns:c16="http://schemas.microsoft.com/office/drawing/2014/chart" uri="{C3380CC4-5D6E-409C-BE32-E72D297353CC}">
              <c16:uniqueId val="{00000006-315F-48FF-A6D1-35AEDDFE7A8B}"/>
            </c:ext>
          </c:extLst>
        </c:ser>
        <c:ser>
          <c:idx val="8"/>
          <c:order val="8"/>
          <c:spPr>
            <a:ln w="28575" cap="rnd">
              <a:solidFill>
                <a:schemeClr val="accent3">
                  <a:lumMod val="6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MC'!$U$39:$AT$39</c:f>
              <c:numCache>
                <c:formatCode>General</c:formatCode>
                <c:ptCount val="26"/>
                <c:pt idx="7" formatCode="#,##0">
                  <c:v>4012686</c:v>
                </c:pt>
                <c:pt idx="8" formatCode="#,##0">
                  <c:v>6300760</c:v>
                </c:pt>
                <c:pt idx="9" formatCode="#,##0">
                  <c:v>1831680</c:v>
                </c:pt>
                <c:pt idx="10" formatCode="#,##0">
                  <c:v>3205449</c:v>
                </c:pt>
                <c:pt idx="12" formatCode="#,##0">
                  <c:v>3672846</c:v>
                </c:pt>
                <c:pt idx="13" formatCode="#,##0">
                  <c:v>2102592</c:v>
                </c:pt>
                <c:pt idx="14" formatCode="#,##0">
                  <c:v>3869616</c:v>
                </c:pt>
                <c:pt idx="15" formatCode="#,##0">
                  <c:v>3613262</c:v>
                </c:pt>
                <c:pt idx="16" formatCode="#,##0">
                  <c:v>3014701</c:v>
                </c:pt>
                <c:pt idx="17" formatCode="#,##0">
                  <c:v>3721848</c:v>
                </c:pt>
                <c:pt idx="18" formatCode="#,##0">
                  <c:v>3700000</c:v>
                </c:pt>
              </c:numCache>
            </c:numRef>
          </c:val>
          <c:smooth val="0"/>
          <c:extLst xmlns:c16r2="http://schemas.microsoft.com/office/drawing/2015/06/chart">
            <c:ext xmlns:c16="http://schemas.microsoft.com/office/drawing/2014/chart" uri="{C3380CC4-5D6E-409C-BE32-E72D297353CC}">
              <c16:uniqueId val="{00000007-315F-48FF-A6D1-35AEDDFE7A8B}"/>
            </c:ext>
          </c:extLst>
        </c:ser>
        <c:ser>
          <c:idx val="10"/>
          <c:order val="10"/>
          <c:spPr>
            <a:ln w="28575" cap="rnd">
              <a:solidFill>
                <a:schemeClr val="accent5">
                  <a:lumMod val="6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MC'!$U$41:$AT$41</c:f>
              <c:numCache>
                <c:formatCode>General</c:formatCode>
                <c:ptCount val="26"/>
                <c:pt idx="9" formatCode="#,##0">
                  <c:v>1533423</c:v>
                </c:pt>
                <c:pt idx="10" formatCode="#,##0">
                  <c:v>2496904</c:v>
                </c:pt>
                <c:pt idx="11" formatCode="#,##0">
                  <c:v>3026965</c:v>
                </c:pt>
                <c:pt idx="12" formatCode="#,##0">
                  <c:v>2284200</c:v>
                </c:pt>
                <c:pt idx="13" formatCode="#,##0">
                  <c:v>4101300</c:v>
                </c:pt>
                <c:pt idx="14" formatCode="#,##0">
                  <c:v>6268020</c:v>
                </c:pt>
                <c:pt idx="15" formatCode="#,##0">
                  <c:v>6146280</c:v>
                </c:pt>
                <c:pt idx="16" formatCode="#,##0">
                  <c:v>5287800</c:v>
                </c:pt>
                <c:pt idx="17" formatCode="#,##0">
                  <c:v>1729620</c:v>
                </c:pt>
              </c:numCache>
            </c:numRef>
          </c:val>
          <c:smooth val="0"/>
          <c:extLst xmlns:c16r2="http://schemas.microsoft.com/office/drawing/2015/06/chart">
            <c:ext xmlns:c16="http://schemas.microsoft.com/office/drawing/2014/chart" uri="{C3380CC4-5D6E-409C-BE32-E72D297353CC}">
              <c16:uniqueId val="{00000008-315F-48FF-A6D1-35AEDDFE7A8B}"/>
            </c:ext>
          </c:extLst>
        </c:ser>
        <c:ser>
          <c:idx val="11"/>
          <c:order val="11"/>
          <c:spPr>
            <a:ln w="28575" cap="rnd">
              <a:solidFill>
                <a:schemeClr val="accent6">
                  <a:lumMod val="6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MC'!$U$42:$AT$42</c:f>
              <c:numCache>
                <c:formatCode>#,##0</c:formatCode>
                <c:ptCount val="26"/>
                <c:pt idx="0">
                  <c:v>1828434</c:v>
                </c:pt>
                <c:pt idx="1">
                  <c:v>6375192</c:v>
                </c:pt>
                <c:pt idx="2">
                  <c:v>5856511</c:v>
                </c:pt>
                <c:pt idx="3">
                  <c:v>8929187</c:v>
                </c:pt>
                <c:pt idx="4">
                  <c:v>10806761</c:v>
                </c:pt>
                <c:pt idx="5">
                  <c:v>12370581</c:v>
                </c:pt>
                <c:pt idx="6">
                  <c:v>16362750</c:v>
                </c:pt>
                <c:pt idx="7">
                  <c:v>20269978</c:v>
                </c:pt>
                <c:pt idx="8">
                  <c:v>22425801</c:v>
                </c:pt>
                <c:pt idx="9">
                  <c:v>20036121</c:v>
                </c:pt>
                <c:pt idx="10">
                  <c:v>27026591</c:v>
                </c:pt>
                <c:pt idx="11">
                  <c:v>29270917</c:v>
                </c:pt>
                <c:pt idx="12">
                  <c:v>30117493</c:v>
                </c:pt>
                <c:pt idx="13">
                  <c:v>31233682</c:v>
                </c:pt>
                <c:pt idx="14">
                  <c:v>29029168</c:v>
                </c:pt>
                <c:pt idx="15">
                  <c:v>25868350</c:v>
                </c:pt>
                <c:pt idx="18">
                  <c:v>864460</c:v>
                </c:pt>
                <c:pt idx="19">
                  <c:v>26315113</c:v>
                </c:pt>
                <c:pt idx="20">
                  <c:v>24395295</c:v>
                </c:pt>
                <c:pt idx="21">
                  <c:v>22174988</c:v>
                </c:pt>
                <c:pt idx="22">
                  <c:v>24098056</c:v>
                </c:pt>
                <c:pt idx="23">
                  <c:v>21078541</c:v>
                </c:pt>
                <c:pt idx="24">
                  <c:v>26878572</c:v>
                </c:pt>
                <c:pt idx="25">
                  <c:v>16763220</c:v>
                </c:pt>
              </c:numCache>
            </c:numRef>
          </c:val>
          <c:smooth val="0"/>
          <c:extLst xmlns:c16r2="http://schemas.microsoft.com/office/drawing/2015/06/chart">
            <c:ext xmlns:c16="http://schemas.microsoft.com/office/drawing/2014/chart" uri="{C3380CC4-5D6E-409C-BE32-E72D297353CC}">
              <c16:uniqueId val="{00000009-315F-48FF-A6D1-35AEDDFE7A8B}"/>
            </c:ext>
          </c:extLst>
        </c:ser>
        <c:ser>
          <c:idx val="12"/>
          <c:order val="12"/>
          <c:spPr>
            <a:ln w="28575" cap="rnd">
              <a:solidFill>
                <a:schemeClr val="accent1">
                  <a:lumMod val="80000"/>
                  <a:lumOff val="2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MC'!$U$43:$AT$43</c:f>
              <c:numCache>
                <c:formatCode>#,##0</c:formatCode>
                <c:ptCount val="26"/>
                <c:pt idx="0">
                  <c:v>18301507</c:v>
                </c:pt>
                <c:pt idx="1">
                  <c:v>7140058</c:v>
                </c:pt>
                <c:pt idx="2">
                  <c:v>2384872</c:v>
                </c:pt>
                <c:pt idx="3">
                  <c:v>3150336</c:v>
                </c:pt>
                <c:pt idx="4">
                  <c:v>8572044</c:v>
                </c:pt>
                <c:pt idx="5">
                  <c:v>1766056</c:v>
                </c:pt>
                <c:pt idx="6">
                  <c:v>1699060</c:v>
                </c:pt>
                <c:pt idx="7">
                  <c:v>1001056</c:v>
                </c:pt>
                <c:pt idx="8">
                  <c:v>8422458</c:v>
                </c:pt>
                <c:pt idx="9">
                  <c:v>10423809</c:v>
                </c:pt>
                <c:pt idx="10">
                  <c:v>12105021</c:v>
                </c:pt>
                <c:pt idx="11">
                  <c:v>19122747</c:v>
                </c:pt>
                <c:pt idx="12">
                  <c:v>22555237</c:v>
                </c:pt>
                <c:pt idx="13">
                  <c:v>27047948</c:v>
                </c:pt>
                <c:pt idx="14">
                  <c:v>25440585</c:v>
                </c:pt>
                <c:pt idx="15">
                  <c:v>31271196</c:v>
                </c:pt>
                <c:pt idx="16">
                  <c:v>21828420</c:v>
                </c:pt>
                <c:pt idx="17">
                  <c:v>21292502</c:v>
                </c:pt>
                <c:pt idx="18">
                  <c:v>31882115</c:v>
                </c:pt>
                <c:pt idx="19">
                  <c:v>47899738</c:v>
                </c:pt>
                <c:pt idx="20">
                  <c:v>40886654</c:v>
                </c:pt>
                <c:pt idx="21">
                  <c:v>71483692</c:v>
                </c:pt>
                <c:pt idx="22">
                  <c:v>48687840</c:v>
                </c:pt>
                <c:pt idx="23">
                  <c:v>22116721</c:v>
                </c:pt>
                <c:pt idx="24">
                  <c:v>36313699</c:v>
                </c:pt>
                <c:pt idx="25">
                  <c:v>18437566</c:v>
                </c:pt>
              </c:numCache>
            </c:numRef>
          </c:val>
          <c:smooth val="0"/>
          <c:extLst xmlns:c16r2="http://schemas.microsoft.com/office/drawing/2015/06/chart">
            <c:ext xmlns:c16="http://schemas.microsoft.com/office/drawing/2014/chart" uri="{C3380CC4-5D6E-409C-BE32-E72D297353CC}">
              <c16:uniqueId val="{0000000A-315F-48FF-A6D1-35AEDDFE7A8B}"/>
            </c:ext>
          </c:extLst>
        </c:ser>
        <c:ser>
          <c:idx val="13"/>
          <c:order val="13"/>
          <c:spPr>
            <a:ln w="28575" cap="rnd">
              <a:solidFill>
                <a:schemeClr val="accent2">
                  <a:lumMod val="80000"/>
                  <a:lumOff val="2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MC'!$U$44:$AT$44</c:f>
              <c:numCache>
                <c:formatCode>General</c:formatCode>
                <c:ptCount val="26"/>
                <c:pt idx="7" formatCode="#,##0">
                  <c:v>1838144</c:v>
                </c:pt>
                <c:pt idx="8" formatCode="#,##0">
                  <c:v>2932496</c:v>
                </c:pt>
                <c:pt idx="9" formatCode="#,##0">
                  <c:v>2968332</c:v>
                </c:pt>
                <c:pt idx="10" formatCode="#,##0">
                  <c:v>3707408</c:v>
                </c:pt>
                <c:pt idx="11" formatCode="#,##0">
                  <c:v>4531903</c:v>
                </c:pt>
                <c:pt idx="12" formatCode="#,##0">
                  <c:v>5040104</c:v>
                </c:pt>
                <c:pt idx="13" formatCode="#,##0">
                  <c:v>3846933</c:v>
                </c:pt>
                <c:pt idx="14" formatCode="#,##0">
                  <c:v>3049812</c:v>
                </c:pt>
              </c:numCache>
            </c:numRef>
          </c:val>
          <c:smooth val="0"/>
          <c:extLst xmlns:c16r2="http://schemas.microsoft.com/office/drawing/2015/06/chart">
            <c:ext xmlns:c16="http://schemas.microsoft.com/office/drawing/2014/chart" uri="{C3380CC4-5D6E-409C-BE32-E72D297353CC}">
              <c16:uniqueId val="{0000000B-315F-48FF-A6D1-35AEDDFE7A8B}"/>
            </c:ext>
          </c:extLst>
        </c:ser>
        <c:ser>
          <c:idx val="14"/>
          <c:order val="14"/>
          <c:spPr>
            <a:ln w="28575" cap="rnd">
              <a:solidFill>
                <a:schemeClr val="accent3">
                  <a:lumMod val="80000"/>
                  <a:lumOff val="2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MC'!$U$45:$AT$45</c:f>
              <c:numCache>
                <c:formatCode>#,##0</c:formatCode>
                <c:ptCount val="26"/>
                <c:pt idx="0">
                  <c:v>3782454</c:v>
                </c:pt>
                <c:pt idx="1">
                  <c:v>7075902</c:v>
                </c:pt>
                <c:pt idx="2">
                  <c:v>11787562</c:v>
                </c:pt>
                <c:pt idx="3">
                  <c:v>17293221</c:v>
                </c:pt>
                <c:pt idx="4">
                  <c:v>19832861</c:v>
                </c:pt>
                <c:pt idx="5">
                  <c:v>20662454</c:v>
                </c:pt>
                <c:pt idx="6">
                  <c:v>28087679</c:v>
                </c:pt>
                <c:pt idx="7">
                  <c:v>35279458</c:v>
                </c:pt>
                <c:pt idx="8">
                  <c:v>41839860</c:v>
                </c:pt>
                <c:pt idx="9">
                  <c:v>49919645</c:v>
                </c:pt>
                <c:pt idx="10">
                  <c:v>57718593</c:v>
                </c:pt>
                <c:pt idx="11">
                  <c:v>67621421</c:v>
                </c:pt>
                <c:pt idx="12">
                  <c:v>49092770</c:v>
                </c:pt>
                <c:pt idx="13">
                  <c:v>46942801</c:v>
                </c:pt>
                <c:pt idx="14">
                  <c:v>58188986</c:v>
                </c:pt>
                <c:pt idx="15">
                  <c:v>59863380</c:v>
                </c:pt>
                <c:pt idx="16">
                  <c:v>61875488</c:v>
                </c:pt>
                <c:pt idx="17">
                  <c:v>55095085</c:v>
                </c:pt>
                <c:pt idx="18">
                  <c:v>104894334</c:v>
                </c:pt>
                <c:pt idx="19">
                  <c:v>112510493</c:v>
                </c:pt>
                <c:pt idx="20">
                  <c:v>91553480</c:v>
                </c:pt>
                <c:pt idx="21">
                  <c:v>93464383</c:v>
                </c:pt>
                <c:pt idx="22">
                  <c:v>92093978</c:v>
                </c:pt>
                <c:pt idx="23">
                  <c:v>93374053</c:v>
                </c:pt>
                <c:pt idx="24">
                  <c:v>73867101</c:v>
                </c:pt>
                <c:pt idx="25">
                  <c:v>49103229</c:v>
                </c:pt>
              </c:numCache>
            </c:numRef>
          </c:val>
          <c:smooth val="0"/>
          <c:extLst xmlns:c16r2="http://schemas.microsoft.com/office/drawing/2015/06/chart">
            <c:ext xmlns:c16="http://schemas.microsoft.com/office/drawing/2014/chart" uri="{C3380CC4-5D6E-409C-BE32-E72D297353CC}">
              <c16:uniqueId val="{0000000C-315F-48FF-A6D1-35AEDDFE7A8B}"/>
            </c:ext>
          </c:extLst>
        </c:ser>
        <c:ser>
          <c:idx val="20"/>
          <c:order val="20"/>
          <c:spPr>
            <a:ln w="28575" cap="rnd">
              <a:solidFill>
                <a:schemeClr val="accent3">
                  <a:lumMod val="8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MC'!$U$51:$AT$51</c:f>
              <c:numCache>
                <c:formatCode>#,##0</c:formatCode>
                <c:ptCount val="26"/>
                <c:pt idx="0">
                  <c:v>3748300</c:v>
                </c:pt>
                <c:pt idx="1">
                  <c:v>3995970</c:v>
                </c:pt>
                <c:pt idx="2">
                  <c:v>4289465</c:v>
                </c:pt>
                <c:pt idx="3">
                  <c:v>4386120</c:v>
                </c:pt>
                <c:pt idx="4">
                  <c:v>3410604</c:v>
                </c:pt>
                <c:pt idx="5">
                  <c:v>4664948</c:v>
                </c:pt>
                <c:pt idx="6">
                  <c:v>5079264</c:v>
                </c:pt>
                <c:pt idx="7">
                  <c:v>5686088</c:v>
                </c:pt>
                <c:pt idx="8">
                  <c:v>5677844</c:v>
                </c:pt>
                <c:pt idx="9">
                  <c:v>10210993</c:v>
                </c:pt>
                <c:pt idx="10">
                  <c:v>12139712</c:v>
                </c:pt>
                <c:pt idx="11">
                  <c:v>15676057</c:v>
                </c:pt>
                <c:pt idx="12">
                  <c:v>18196957</c:v>
                </c:pt>
                <c:pt idx="13">
                  <c:v>17076372</c:v>
                </c:pt>
                <c:pt idx="14">
                  <c:v>21408406</c:v>
                </c:pt>
                <c:pt idx="15">
                  <c:v>31432200</c:v>
                </c:pt>
                <c:pt idx="19">
                  <c:v>1957140</c:v>
                </c:pt>
                <c:pt idx="20">
                  <c:v>6580700</c:v>
                </c:pt>
                <c:pt idx="21">
                  <c:v>10052486</c:v>
                </c:pt>
                <c:pt idx="22">
                  <c:v>6093076</c:v>
                </c:pt>
                <c:pt idx="23">
                  <c:v>19093932</c:v>
                </c:pt>
                <c:pt idx="24">
                  <c:v>22320489</c:v>
                </c:pt>
                <c:pt idx="25">
                  <c:v>10365086</c:v>
                </c:pt>
              </c:numCache>
            </c:numRef>
          </c:val>
          <c:smooth val="0"/>
          <c:extLst xmlns:c16r2="http://schemas.microsoft.com/office/drawing/2015/06/chart">
            <c:ext xmlns:c16="http://schemas.microsoft.com/office/drawing/2014/chart" uri="{C3380CC4-5D6E-409C-BE32-E72D297353CC}">
              <c16:uniqueId val="{0000000D-315F-48FF-A6D1-35AEDDFE7A8B}"/>
            </c:ext>
          </c:extLst>
        </c:ser>
        <c:ser>
          <c:idx val="21"/>
          <c:order val="21"/>
          <c:spPr>
            <a:ln w="28575" cap="rnd">
              <a:solidFill>
                <a:schemeClr val="accent4">
                  <a:lumMod val="8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MC'!$U$52:$AT$52</c:f>
              <c:numCache>
                <c:formatCode>#,##0</c:formatCode>
                <c:ptCount val="26"/>
                <c:pt idx="0">
                  <c:v>0</c:v>
                </c:pt>
                <c:pt idx="1">
                  <c:v>0</c:v>
                </c:pt>
                <c:pt idx="2">
                  <c:v>1768768</c:v>
                </c:pt>
                <c:pt idx="3">
                  <c:v>4791672</c:v>
                </c:pt>
                <c:pt idx="4">
                  <c:v>6008904</c:v>
                </c:pt>
                <c:pt idx="5">
                  <c:v>4761647</c:v>
                </c:pt>
                <c:pt idx="6">
                  <c:v>7852132</c:v>
                </c:pt>
                <c:pt idx="7">
                  <c:v>10297488</c:v>
                </c:pt>
                <c:pt idx="8">
                  <c:v>12106305</c:v>
                </c:pt>
                <c:pt idx="9">
                  <c:v>12806051</c:v>
                </c:pt>
                <c:pt idx="10">
                  <c:v>14771257</c:v>
                </c:pt>
                <c:pt idx="11">
                  <c:v>17450677</c:v>
                </c:pt>
                <c:pt idx="12">
                  <c:v>21424080</c:v>
                </c:pt>
                <c:pt idx="13">
                  <c:v>27308842</c:v>
                </c:pt>
                <c:pt idx="14">
                  <c:v>25748224</c:v>
                </c:pt>
                <c:pt idx="15">
                  <c:v>29119029</c:v>
                </c:pt>
                <c:pt idx="16">
                  <c:v>31977640</c:v>
                </c:pt>
                <c:pt idx="17">
                  <c:v>34899546</c:v>
                </c:pt>
                <c:pt idx="18">
                  <c:v>36189573</c:v>
                </c:pt>
                <c:pt idx="19">
                  <c:v>38373192</c:v>
                </c:pt>
                <c:pt idx="20">
                  <c:v>27436713</c:v>
                </c:pt>
                <c:pt idx="21">
                  <c:v>35538084</c:v>
                </c:pt>
                <c:pt idx="22">
                  <c:v>35522352</c:v>
                </c:pt>
                <c:pt idx="23">
                  <c:v>26545357</c:v>
                </c:pt>
                <c:pt idx="24">
                  <c:v>27799668</c:v>
                </c:pt>
                <c:pt idx="25">
                  <c:v>31610311</c:v>
                </c:pt>
              </c:numCache>
            </c:numRef>
          </c:val>
          <c:smooth val="0"/>
          <c:extLst xmlns:c16r2="http://schemas.microsoft.com/office/drawing/2015/06/chart">
            <c:ext xmlns:c16="http://schemas.microsoft.com/office/drawing/2014/chart" uri="{C3380CC4-5D6E-409C-BE32-E72D297353CC}">
              <c16:uniqueId val="{0000000E-315F-48FF-A6D1-35AEDDFE7A8B}"/>
            </c:ext>
          </c:extLst>
        </c:ser>
        <c:ser>
          <c:idx val="22"/>
          <c:order val="22"/>
          <c:spPr>
            <a:ln w="28575" cap="rnd">
              <a:solidFill>
                <a:schemeClr val="accent5">
                  <a:lumMod val="8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MC'!$U$53:$AT$53</c:f>
              <c:numCache>
                <c:formatCode>General</c:formatCode>
                <c:ptCount val="26"/>
                <c:pt idx="11" formatCode="#,##0">
                  <c:v>944563</c:v>
                </c:pt>
                <c:pt idx="12" formatCode="#,##0">
                  <c:v>1432416</c:v>
                </c:pt>
                <c:pt idx="13" formatCode="#,##0">
                  <c:v>1259352</c:v>
                </c:pt>
                <c:pt idx="14" formatCode="#,##0">
                  <c:v>2104884</c:v>
                </c:pt>
                <c:pt idx="15" formatCode="#,##0">
                  <c:v>3167929</c:v>
                </c:pt>
                <c:pt idx="16" formatCode="#,##0">
                  <c:v>3197203</c:v>
                </c:pt>
                <c:pt idx="17" formatCode="#,##0">
                  <c:v>3487299</c:v>
                </c:pt>
                <c:pt idx="18" formatCode="#,##0">
                  <c:v>3954108</c:v>
                </c:pt>
                <c:pt idx="19" formatCode="#,##0">
                  <c:v>3961560</c:v>
                </c:pt>
                <c:pt idx="20" formatCode="#,##0">
                  <c:v>6917745</c:v>
                </c:pt>
                <c:pt idx="21" formatCode="#,##0">
                  <c:v>4323600</c:v>
                </c:pt>
                <c:pt idx="22" formatCode="#,##0">
                  <c:v>3270060</c:v>
                </c:pt>
                <c:pt idx="23" formatCode="#,##0">
                  <c:v>2577996</c:v>
                </c:pt>
                <c:pt idx="24" formatCode="#,##0">
                  <c:v>3366144</c:v>
                </c:pt>
                <c:pt idx="25" formatCode="#,##0">
                  <c:v>1027504</c:v>
                </c:pt>
              </c:numCache>
            </c:numRef>
          </c:val>
          <c:smooth val="0"/>
          <c:extLst xmlns:c16r2="http://schemas.microsoft.com/office/drawing/2015/06/chart">
            <c:ext xmlns:c16="http://schemas.microsoft.com/office/drawing/2014/chart" uri="{C3380CC4-5D6E-409C-BE32-E72D297353CC}">
              <c16:uniqueId val="{0000000F-315F-48FF-A6D1-35AEDDFE7A8B}"/>
            </c:ext>
          </c:extLst>
        </c:ser>
        <c:ser>
          <c:idx val="23"/>
          <c:order val="23"/>
          <c:spPr>
            <a:ln w="28575" cap="rnd">
              <a:solidFill>
                <a:schemeClr val="accent6">
                  <a:lumMod val="8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MC'!$U$54:$AT$54</c:f>
              <c:numCache>
                <c:formatCode>General</c:formatCode>
                <c:ptCount val="26"/>
                <c:pt idx="25" formatCode="#,##0">
                  <c:v>1014608</c:v>
                </c:pt>
              </c:numCache>
            </c:numRef>
          </c:val>
          <c:smooth val="0"/>
          <c:extLst xmlns:c16r2="http://schemas.microsoft.com/office/drawing/2015/06/chart">
            <c:ext xmlns:c16="http://schemas.microsoft.com/office/drawing/2014/chart" uri="{C3380CC4-5D6E-409C-BE32-E72D297353CC}">
              <c16:uniqueId val="{00000010-315F-48FF-A6D1-35AEDDFE7A8B}"/>
            </c:ext>
          </c:extLst>
        </c:ser>
        <c:ser>
          <c:idx val="24"/>
          <c:order val="24"/>
          <c:spPr>
            <a:ln w="28575" cap="rnd">
              <a:solidFill>
                <a:schemeClr val="accent1">
                  <a:lumMod val="60000"/>
                  <a:lumOff val="4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MC'!$U$55:$AT$55</c:f>
              <c:numCache>
                <c:formatCode>General</c:formatCode>
                <c:ptCount val="26"/>
                <c:pt idx="6" formatCode="#,##0">
                  <c:v>2949978</c:v>
                </c:pt>
                <c:pt idx="7" formatCode="#,##0">
                  <c:v>3392862</c:v>
                </c:pt>
                <c:pt idx="8" formatCode="#,##0">
                  <c:v>4992325</c:v>
                </c:pt>
                <c:pt idx="9" formatCode="#,##0">
                  <c:v>3943984</c:v>
                </c:pt>
                <c:pt idx="10" formatCode="#,##0">
                  <c:v>6334490</c:v>
                </c:pt>
                <c:pt idx="11" formatCode="#,##0">
                  <c:v>5949805</c:v>
                </c:pt>
                <c:pt idx="12" formatCode="#,##0">
                  <c:v>9904706</c:v>
                </c:pt>
                <c:pt idx="13" formatCode="#,##0">
                  <c:v>12161349</c:v>
                </c:pt>
                <c:pt idx="14" formatCode="#,##0">
                  <c:v>15238808</c:v>
                </c:pt>
                <c:pt idx="15" formatCode="#,##0">
                  <c:v>13847168</c:v>
                </c:pt>
                <c:pt idx="16" formatCode="#,##0">
                  <c:v>11280628</c:v>
                </c:pt>
                <c:pt idx="17" formatCode="#,##0">
                  <c:v>13341120</c:v>
                </c:pt>
                <c:pt idx="18" formatCode="#,##0">
                  <c:v>9147326</c:v>
                </c:pt>
                <c:pt idx="19" formatCode="#,##0">
                  <c:v>11951090</c:v>
                </c:pt>
                <c:pt idx="20" formatCode="#,##0">
                  <c:v>10405582</c:v>
                </c:pt>
                <c:pt idx="21" formatCode="#,##0">
                  <c:v>9707108</c:v>
                </c:pt>
                <c:pt idx="22" formatCode="#,##0">
                  <c:v>10668052</c:v>
                </c:pt>
                <c:pt idx="23" formatCode="#,##0">
                  <c:v>8188656</c:v>
                </c:pt>
                <c:pt idx="24" formatCode="#,##0">
                  <c:v>7943508</c:v>
                </c:pt>
                <c:pt idx="25" formatCode="#,##0">
                  <c:v>5892786</c:v>
                </c:pt>
              </c:numCache>
            </c:numRef>
          </c:val>
          <c:smooth val="0"/>
          <c:extLst xmlns:c16r2="http://schemas.microsoft.com/office/drawing/2015/06/chart">
            <c:ext xmlns:c16="http://schemas.microsoft.com/office/drawing/2014/chart" uri="{C3380CC4-5D6E-409C-BE32-E72D297353CC}">
              <c16:uniqueId val="{00000011-315F-48FF-A6D1-35AEDDFE7A8B}"/>
            </c:ext>
          </c:extLst>
        </c:ser>
        <c:ser>
          <c:idx val="25"/>
          <c:order val="25"/>
          <c:spPr>
            <a:ln w="28575" cap="rnd">
              <a:solidFill>
                <a:schemeClr val="accent2">
                  <a:lumMod val="60000"/>
                  <a:lumOff val="4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MC'!$U$56:$AT$56</c:f>
              <c:numCache>
                <c:formatCode>#,##0</c:formatCode>
                <c:ptCount val="26"/>
                <c:pt idx="0">
                  <c:v>0</c:v>
                </c:pt>
                <c:pt idx="1">
                  <c:v>0</c:v>
                </c:pt>
                <c:pt idx="2">
                  <c:v>0</c:v>
                </c:pt>
                <c:pt idx="3">
                  <c:v>0</c:v>
                </c:pt>
                <c:pt idx="4">
                  <c:v>4643295</c:v>
                </c:pt>
                <c:pt idx="5">
                  <c:v>5816772</c:v>
                </c:pt>
                <c:pt idx="6">
                  <c:v>5748954</c:v>
                </c:pt>
                <c:pt idx="7">
                  <c:v>7160733</c:v>
                </c:pt>
                <c:pt idx="8">
                  <c:v>4506786</c:v>
                </c:pt>
                <c:pt idx="9">
                  <c:v>5726618</c:v>
                </c:pt>
                <c:pt idx="10">
                  <c:v>6095442</c:v>
                </c:pt>
                <c:pt idx="11">
                  <c:v>7255804</c:v>
                </c:pt>
                <c:pt idx="12">
                  <c:v>8415252</c:v>
                </c:pt>
                <c:pt idx="13">
                  <c:v>8563494</c:v>
                </c:pt>
                <c:pt idx="14">
                  <c:v>10463627</c:v>
                </c:pt>
                <c:pt idx="15">
                  <c:v>11292890</c:v>
                </c:pt>
                <c:pt idx="16">
                  <c:v>10673713</c:v>
                </c:pt>
                <c:pt idx="17">
                  <c:v>9163808</c:v>
                </c:pt>
                <c:pt idx="18">
                  <c:v>9462796</c:v>
                </c:pt>
                <c:pt idx="19">
                  <c:v>10453271</c:v>
                </c:pt>
                <c:pt idx="20">
                  <c:v>6208139</c:v>
                </c:pt>
                <c:pt idx="21">
                  <c:v>6238990</c:v>
                </c:pt>
                <c:pt idx="22">
                  <c:v>13996260</c:v>
                </c:pt>
                <c:pt idx="23">
                  <c:v>16940964</c:v>
                </c:pt>
                <c:pt idx="24">
                  <c:v>18030819</c:v>
                </c:pt>
                <c:pt idx="25">
                  <c:v>22203160</c:v>
                </c:pt>
              </c:numCache>
            </c:numRef>
          </c:val>
          <c:smooth val="0"/>
          <c:extLst xmlns:c16r2="http://schemas.microsoft.com/office/drawing/2015/06/chart">
            <c:ext xmlns:c16="http://schemas.microsoft.com/office/drawing/2014/chart" uri="{C3380CC4-5D6E-409C-BE32-E72D297353CC}">
              <c16:uniqueId val="{00000012-315F-48FF-A6D1-35AEDDFE7A8B}"/>
            </c:ext>
          </c:extLst>
        </c:ser>
        <c:ser>
          <c:idx val="26"/>
          <c:order val="26"/>
          <c:spPr>
            <a:ln w="28575" cap="rnd">
              <a:solidFill>
                <a:schemeClr val="accent3">
                  <a:lumMod val="60000"/>
                  <a:lumOff val="4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MC'!$U$57:$AT$57</c:f>
              <c:numCache>
                <c:formatCode>#,##0</c:formatCode>
                <c:ptCount val="26"/>
                <c:pt idx="0">
                  <c:v>0</c:v>
                </c:pt>
                <c:pt idx="1">
                  <c:v>0</c:v>
                </c:pt>
                <c:pt idx="2">
                  <c:v>958919</c:v>
                </c:pt>
                <c:pt idx="3">
                  <c:v>1872933</c:v>
                </c:pt>
                <c:pt idx="4">
                  <c:v>3050572</c:v>
                </c:pt>
                <c:pt idx="5">
                  <c:v>3052877</c:v>
                </c:pt>
                <c:pt idx="6">
                  <c:v>4467570</c:v>
                </c:pt>
                <c:pt idx="7">
                  <c:v>4468290</c:v>
                </c:pt>
                <c:pt idx="8">
                  <c:v>5062997</c:v>
                </c:pt>
                <c:pt idx="9">
                  <c:v>5850000</c:v>
                </c:pt>
                <c:pt idx="10">
                  <c:v>9375620</c:v>
                </c:pt>
                <c:pt idx="11">
                  <c:v>11048350</c:v>
                </c:pt>
                <c:pt idx="12">
                  <c:v>4207200</c:v>
                </c:pt>
                <c:pt idx="13">
                  <c:v>5747592</c:v>
                </c:pt>
                <c:pt idx="14">
                  <c:v>5555087</c:v>
                </c:pt>
                <c:pt idx="15">
                  <c:v>5682796</c:v>
                </c:pt>
                <c:pt idx="16">
                  <c:v>10000288</c:v>
                </c:pt>
                <c:pt idx="17">
                  <c:v>8576980</c:v>
                </c:pt>
                <c:pt idx="18">
                  <c:v>8099580</c:v>
                </c:pt>
                <c:pt idx="19">
                  <c:v>9044160</c:v>
                </c:pt>
                <c:pt idx="20">
                  <c:v>12404294</c:v>
                </c:pt>
                <c:pt idx="21">
                  <c:v>18199210</c:v>
                </c:pt>
                <c:pt idx="22">
                  <c:v>19220910</c:v>
                </c:pt>
                <c:pt idx="23">
                  <c:v>16830205</c:v>
                </c:pt>
                <c:pt idx="24">
                  <c:v>11443110</c:v>
                </c:pt>
                <c:pt idx="25">
                  <c:v>15911840</c:v>
                </c:pt>
              </c:numCache>
            </c:numRef>
          </c:val>
          <c:smooth val="0"/>
          <c:extLst xmlns:c16r2="http://schemas.microsoft.com/office/drawing/2015/06/chart">
            <c:ext xmlns:c16="http://schemas.microsoft.com/office/drawing/2014/chart" uri="{C3380CC4-5D6E-409C-BE32-E72D297353CC}">
              <c16:uniqueId val="{00000013-315F-48FF-A6D1-35AEDDFE7A8B}"/>
            </c:ext>
          </c:extLst>
        </c:ser>
        <c:ser>
          <c:idx val="29"/>
          <c:order val="29"/>
          <c:spPr>
            <a:ln w="28575" cap="rnd">
              <a:solidFill>
                <a:schemeClr val="accent6">
                  <a:lumMod val="60000"/>
                  <a:lumOff val="4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MC'!$U$60:$AT$60</c:f>
              <c:numCache>
                <c:formatCode>#,##0</c:formatCode>
                <c:ptCount val="26"/>
                <c:pt idx="0">
                  <c:v>0</c:v>
                </c:pt>
                <c:pt idx="1">
                  <c:v>0</c:v>
                </c:pt>
                <c:pt idx="2">
                  <c:v>0</c:v>
                </c:pt>
                <c:pt idx="3">
                  <c:v>0</c:v>
                </c:pt>
                <c:pt idx="4">
                  <c:v>2102800</c:v>
                </c:pt>
                <c:pt idx="5">
                  <c:v>4086318</c:v>
                </c:pt>
                <c:pt idx="6">
                  <c:v>10412328</c:v>
                </c:pt>
                <c:pt idx="7">
                  <c:v>8672442</c:v>
                </c:pt>
                <c:pt idx="8">
                  <c:v>9858401</c:v>
                </c:pt>
                <c:pt idx="9">
                  <c:v>8947604</c:v>
                </c:pt>
                <c:pt idx="10">
                  <c:v>12036632</c:v>
                </c:pt>
                <c:pt idx="11">
                  <c:v>14478973</c:v>
                </c:pt>
                <c:pt idx="12">
                  <c:v>15264124</c:v>
                </c:pt>
                <c:pt idx="13">
                  <c:v>16012202</c:v>
                </c:pt>
                <c:pt idx="14">
                  <c:v>18544874</c:v>
                </c:pt>
                <c:pt idx="15">
                  <c:v>21888470</c:v>
                </c:pt>
                <c:pt idx="16">
                  <c:v>22051503</c:v>
                </c:pt>
                <c:pt idx="17">
                  <c:v>26367112</c:v>
                </c:pt>
                <c:pt idx="18">
                  <c:v>27828988</c:v>
                </c:pt>
                <c:pt idx="19">
                  <c:v>24050612</c:v>
                </c:pt>
                <c:pt idx="20">
                  <c:v>19081987</c:v>
                </c:pt>
                <c:pt idx="21">
                  <c:v>23525560</c:v>
                </c:pt>
                <c:pt idx="22">
                  <c:v>22089676</c:v>
                </c:pt>
                <c:pt idx="23">
                  <c:v>24589296</c:v>
                </c:pt>
                <c:pt idx="24">
                  <c:v>25614690</c:v>
                </c:pt>
                <c:pt idx="25">
                  <c:v>15760837</c:v>
                </c:pt>
              </c:numCache>
            </c:numRef>
          </c:val>
          <c:smooth val="0"/>
          <c:extLst xmlns:c16r2="http://schemas.microsoft.com/office/drawing/2015/06/chart">
            <c:ext xmlns:c16="http://schemas.microsoft.com/office/drawing/2014/chart" uri="{C3380CC4-5D6E-409C-BE32-E72D297353CC}">
              <c16:uniqueId val="{00000014-315F-48FF-A6D1-35AEDDFE7A8B}"/>
            </c:ext>
          </c:extLst>
        </c:ser>
        <c:ser>
          <c:idx val="30"/>
          <c:order val="30"/>
          <c:spPr>
            <a:ln w="28575" cap="rnd">
              <a:solidFill>
                <a:schemeClr val="accent1">
                  <a:lumMod val="5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MC'!$U$61:$AT$61</c:f>
              <c:numCache>
                <c:formatCode>General</c:formatCode>
                <c:ptCount val="26"/>
                <c:pt idx="10" formatCode="#,##0">
                  <c:v>1166600</c:v>
                </c:pt>
                <c:pt idx="11" formatCode="#,##0">
                  <c:v>3379960</c:v>
                </c:pt>
                <c:pt idx="12" formatCode="#,##0">
                  <c:v>3291353</c:v>
                </c:pt>
                <c:pt idx="13" formatCode="#,##0">
                  <c:v>4086822</c:v>
                </c:pt>
                <c:pt idx="14" formatCode="#,##0">
                  <c:v>4285117</c:v>
                </c:pt>
                <c:pt idx="15" formatCode="#,##0">
                  <c:v>3886069</c:v>
                </c:pt>
                <c:pt idx="16" formatCode="#,##0">
                  <c:v>1690632</c:v>
                </c:pt>
                <c:pt idx="17" formatCode="#,##0">
                  <c:v>1579610</c:v>
                </c:pt>
                <c:pt idx="18" formatCode="#,##0">
                  <c:v>1488300</c:v>
                </c:pt>
                <c:pt idx="25" formatCode="#,##0">
                  <c:v>69984</c:v>
                </c:pt>
              </c:numCache>
            </c:numRef>
          </c:val>
          <c:smooth val="0"/>
          <c:extLst xmlns:c16r2="http://schemas.microsoft.com/office/drawing/2015/06/chart">
            <c:ext xmlns:c16="http://schemas.microsoft.com/office/drawing/2014/chart" uri="{C3380CC4-5D6E-409C-BE32-E72D297353CC}">
              <c16:uniqueId val="{00000015-315F-48FF-A6D1-35AEDDFE7A8B}"/>
            </c:ext>
          </c:extLst>
        </c:ser>
        <c:ser>
          <c:idx val="31"/>
          <c:order val="31"/>
          <c:spPr>
            <a:ln w="28575" cap="rnd">
              <a:solidFill>
                <a:schemeClr val="accent2">
                  <a:lumMod val="5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MC'!$U$62:$AT$62</c:f>
              <c:numCache>
                <c:formatCode>General</c:formatCode>
                <c:ptCount val="26"/>
                <c:pt idx="4" formatCode="#,##0">
                  <c:v>1126140</c:v>
                </c:pt>
                <c:pt idx="14" formatCode="#,##0">
                  <c:v>2678685</c:v>
                </c:pt>
                <c:pt idx="15" formatCode="#,##0">
                  <c:v>3570685</c:v>
                </c:pt>
                <c:pt idx="16" formatCode="#,##0">
                  <c:v>3924125</c:v>
                </c:pt>
                <c:pt idx="17" formatCode="#,##0">
                  <c:v>4111782</c:v>
                </c:pt>
                <c:pt idx="18" formatCode="#,##0">
                  <c:v>4512960</c:v>
                </c:pt>
                <c:pt idx="19" formatCode="#,##0">
                  <c:v>6291360</c:v>
                </c:pt>
                <c:pt idx="21" formatCode="#,##0">
                  <c:v>8212328</c:v>
                </c:pt>
                <c:pt idx="22" formatCode="#,##0">
                  <c:v>10055196</c:v>
                </c:pt>
                <c:pt idx="23" formatCode="#,##0">
                  <c:v>12015216</c:v>
                </c:pt>
                <c:pt idx="24" formatCode="#,##0">
                  <c:v>10506528</c:v>
                </c:pt>
                <c:pt idx="25" formatCode="#,##0">
                  <c:v>10500000</c:v>
                </c:pt>
              </c:numCache>
            </c:numRef>
          </c:val>
          <c:smooth val="0"/>
          <c:extLst xmlns:c16r2="http://schemas.microsoft.com/office/drawing/2015/06/chart">
            <c:ext xmlns:c16="http://schemas.microsoft.com/office/drawing/2014/chart" uri="{C3380CC4-5D6E-409C-BE32-E72D297353CC}">
              <c16:uniqueId val="{00000016-315F-48FF-A6D1-35AEDDFE7A8B}"/>
            </c:ext>
          </c:extLst>
        </c:ser>
        <c:ser>
          <c:idx val="32"/>
          <c:order val="32"/>
          <c:spPr>
            <a:ln w="28575" cap="rnd">
              <a:solidFill>
                <a:schemeClr val="accent3">
                  <a:lumMod val="5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MC'!$U$63:$AT$63</c:f>
              <c:numCache>
                <c:formatCode>#,##0</c:formatCode>
                <c:ptCount val="26"/>
                <c:pt idx="0">
                  <c:v>1876129</c:v>
                </c:pt>
                <c:pt idx="1">
                  <c:v>10062568</c:v>
                </c:pt>
                <c:pt idx="2">
                  <c:v>23613947</c:v>
                </c:pt>
                <c:pt idx="3">
                  <c:v>45242772</c:v>
                </c:pt>
                <c:pt idx="4">
                  <c:v>55654030</c:v>
                </c:pt>
                <c:pt idx="5">
                  <c:v>34185236</c:v>
                </c:pt>
                <c:pt idx="6">
                  <c:v>36966208</c:v>
                </c:pt>
                <c:pt idx="7">
                  <c:v>49869732</c:v>
                </c:pt>
                <c:pt idx="8">
                  <c:v>58268064</c:v>
                </c:pt>
                <c:pt idx="9">
                  <c:v>75128501</c:v>
                </c:pt>
                <c:pt idx="10">
                  <c:v>116309508</c:v>
                </c:pt>
                <c:pt idx="11">
                  <c:v>132307906</c:v>
                </c:pt>
                <c:pt idx="12">
                  <c:v>136104089</c:v>
                </c:pt>
                <c:pt idx="13">
                  <c:v>150267692</c:v>
                </c:pt>
                <c:pt idx="14">
                  <c:v>165827785</c:v>
                </c:pt>
                <c:pt idx="15">
                  <c:v>162576360</c:v>
                </c:pt>
                <c:pt idx="16">
                  <c:v>176200492</c:v>
                </c:pt>
                <c:pt idx="17">
                  <c:v>189799509</c:v>
                </c:pt>
                <c:pt idx="18">
                  <c:v>196541586</c:v>
                </c:pt>
                <c:pt idx="19">
                  <c:v>206400698</c:v>
                </c:pt>
                <c:pt idx="20">
                  <c:v>209390408</c:v>
                </c:pt>
                <c:pt idx="21">
                  <c:v>213739536</c:v>
                </c:pt>
                <c:pt idx="22">
                  <c:v>178105703</c:v>
                </c:pt>
                <c:pt idx="23">
                  <c:v>209778040</c:v>
                </c:pt>
                <c:pt idx="24">
                  <c:v>170557449</c:v>
                </c:pt>
                <c:pt idx="25">
                  <c:v>173996729</c:v>
                </c:pt>
              </c:numCache>
            </c:numRef>
          </c:val>
          <c:smooth val="0"/>
          <c:extLst xmlns:c16r2="http://schemas.microsoft.com/office/drawing/2015/06/chart">
            <c:ext xmlns:c16="http://schemas.microsoft.com/office/drawing/2014/chart" uri="{C3380CC4-5D6E-409C-BE32-E72D297353CC}">
              <c16:uniqueId val="{00000017-315F-48FF-A6D1-35AEDDFE7A8B}"/>
            </c:ext>
          </c:extLst>
        </c:ser>
        <c:ser>
          <c:idx val="33"/>
          <c:order val="33"/>
          <c:spPr>
            <a:ln w="28575" cap="rnd">
              <a:solidFill>
                <a:schemeClr val="accent4">
                  <a:lumMod val="5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MC'!$U$64:$AT$64</c:f>
              <c:numCache>
                <c:formatCode>General</c:formatCode>
                <c:ptCount val="26"/>
                <c:pt idx="2" formatCode="#,##0">
                  <c:v>1063376</c:v>
                </c:pt>
                <c:pt idx="4" formatCode="#,##0">
                  <c:v>1038722</c:v>
                </c:pt>
                <c:pt idx="5" formatCode="#,##0">
                  <c:v>2859119</c:v>
                </c:pt>
                <c:pt idx="6" formatCode="#,##0">
                  <c:v>2428224</c:v>
                </c:pt>
                <c:pt idx="7" formatCode="#,##0">
                  <c:v>3616473</c:v>
                </c:pt>
                <c:pt idx="8" formatCode="#,##0">
                  <c:v>2920558</c:v>
                </c:pt>
                <c:pt idx="9" formatCode="#,##0">
                  <c:v>3312994</c:v>
                </c:pt>
                <c:pt idx="10" formatCode="#,##0">
                  <c:v>5014929</c:v>
                </c:pt>
                <c:pt idx="11" formatCode="#,##0">
                  <c:v>6200972</c:v>
                </c:pt>
                <c:pt idx="12" formatCode="#,##0">
                  <c:v>5188749</c:v>
                </c:pt>
                <c:pt idx="13" formatCode="#,##0">
                  <c:v>7593379</c:v>
                </c:pt>
                <c:pt idx="14" formatCode="#,##0">
                  <c:v>9080880</c:v>
                </c:pt>
                <c:pt idx="15" formatCode="#,##0">
                  <c:v>10001294</c:v>
                </c:pt>
                <c:pt idx="16" formatCode="#,##0">
                  <c:v>7081232</c:v>
                </c:pt>
                <c:pt idx="17" formatCode="#,##0">
                  <c:v>10347816</c:v>
                </c:pt>
                <c:pt idx="18" formatCode="#,##0">
                  <c:v>10854334</c:v>
                </c:pt>
                <c:pt idx="19" formatCode="#,##0">
                  <c:v>13146212</c:v>
                </c:pt>
                <c:pt idx="20" formatCode="#,##0">
                  <c:v>13233068</c:v>
                </c:pt>
                <c:pt idx="21" formatCode="#,##0">
                  <c:v>11093987</c:v>
                </c:pt>
                <c:pt idx="22" formatCode="#,##0">
                  <c:v>12308141</c:v>
                </c:pt>
                <c:pt idx="23" formatCode="#,##0">
                  <c:v>11532280</c:v>
                </c:pt>
                <c:pt idx="24" formatCode="#,##0">
                  <c:v>11695431</c:v>
                </c:pt>
                <c:pt idx="25" formatCode="#,##0">
                  <c:v>16515067</c:v>
                </c:pt>
              </c:numCache>
            </c:numRef>
          </c:val>
          <c:smooth val="0"/>
          <c:extLst xmlns:c16r2="http://schemas.microsoft.com/office/drawing/2015/06/chart">
            <c:ext xmlns:c16="http://schemas.microsoft.com/office/drawing/2014/chart" uri="{C3380CC4-5D6E-409C-BE32-E72D297353CC}">
              <c16:uniqueId val="{00000018-315F-48FF-A6D1-35AEDDFE7A8B}"/>
            </c:ext>
          </c:extLst>
        </c:ser>
        <c:ser>
          <c:idx val="35"/>
          <c:order val="35"/>
          <c:spPr>
            <a:ln w="28575" cap="rnd">
              <a:solidFill>
                <a:schemeClr val="accent6">
                  <a:lumMod val="5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MC'!$U$66:$AT$66</c:f>
              <c:numCache>
                <c:formatCode>General</c:formatCode>
                <c:ptCount val="26"/>
                <c:pt idx="5" formatCode="#,##0">
                  <c:v>1510500</c:v>
                </c:pt>
                <c:pt idx="6" formatCode="#,##0">
                  <c:v>1724547</c:v>
                </c:pt>
                <c:pt idx="7" formatCode="#,##0">
                  <c:v>2351410</c:v>
                </c:pt>
                <c:pt idx="8" formatCode="#,##0">
                  <c:v>2434200</c:v>
                </c:pt>
                <c:pt idx="9" formatCode="#,##0">
                  <c:v>3193915</c:v>
                </c:pt>
                <c:pt idx="10" formatCode="#,##0">
                  <c:v>3764700</c:v>
                </c:pt>
                <c:pt idx="11" formatCode="#,##0">
                  <c:v>3909900</c:v>
                </c:pt>
                <c:pt idx="12" formatCode="#,##0">
                  <c:v>3843475</c:v>
                </c:pt>
                <c:pt idx="13" formatCode="#,##0">
                  <c:v>4512546</c:v>
                </c:pt>
                <c:pt idx="14" formatCode="#,##0">
                  <c:v>4743483</c:v>
                </c:pt>
                <c:pt idx="15" formatCode="#,##0">
                  <c:v>4881302</c:v>
                </c:pt>
                <c:pt idx="16" formatCode="#,##0">
                  <c:v>4512357</c:v>
                </c:pt>
                <c:pt idx="17" formatCode="#,##0">
                  <c:v>14695444</c:v>
                </c:pt>
                <c:pt idx="18" formatCode="#,##0">
                  <c:v>14000000</c:v>
                </c:pt>
                <c:pt idx="21" formatCode="#,##0">
                  <c:v>1970913</c:v>
                </c:pt>
                <c:pt idx="22" formatCode="#,##0">
                  <c:v>7046800</c:v>
                </c:pt>
                <c:pt idx="23" formatCode="#,##0">
                  <c:v>5030904</c:v>
                </c:pt>
                <c:pt idx="24" formatCode="#,##0">
                  <c:v>4912056</c:v>
                </c:pt>
                <c:pt idx="25" formatCode="#,##0">
                  <c:v>6340636</c:v>
                </c:pt>
              </c:numCache>
            </c:numRef>
          </c:val>
          <c:smooth val="0"/>
          <c:extLst xmlns:c16r2="http://schemas.microsoft.com/office/drawing/2015/06/chart">
            <c:ext xmlns:c16="http://schemas.microsoft.com/office/drawing/2014/chart" uri="{C3380CC4-5D6E-409C-BE32-E72D297353CC}">
              <c16:uniqueId val="{00000019-315F-48FF-A6D1-35AEDDFE7A8B}"/>
            </c:ext>
          </c:extLst>
        </c:ser>
        <c:ser>
          <c:idx val="36"/>
          <c:order val="36"/>
          <c:spPr>
            <a:ln w="28575" cap="rnd">
              <a:solidFill>
                <a:schemeClr val="accent1">
                  <a:lumMod val="70000"/>
                  <a:lumOff val="3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MC'!$U$67:$AT$67</c:f>
              <c:numCache>
                <c:formatCode>General</c:formatCode>
                <c:ptCount val="26"/>
                <c:pt idx="3" formatCode="#,##0">
                  <c:v>1358694</c:v>
                </c:pt>
                <c:pt idx="4" formatCode="#,##0">
                  <c:v>1540754</c:v>
                </c:pt>
                <c:pt idx="5" formatCode="#,##0">
                  <c:v>2388668</c:v>
                </c:pt>
                <c:pt idx="6" formatCode="#,##0">
                  <c:v>2642273</c:v>
                </c:pt>
                <c:pt idx="7" formatCode="#,##0">
                  <c:v>3681002</c:v>
                </c:pt>
                <c:pt idx="8" formatCode="#,##0">
                  <c:v>3920479</c:v>
                </c:pt>
                <c:pt idx="9" formatCode="#,##0">
                  <c:v>5117882</c:v>
                </c:pt>
                <c:pt idx="10" formatCode="#,##0">
                  <c:v>6662119</c:v>
                </c:pt>
                <c:pt idx="11" formatCode="#,##0">
                  <c:v>10207774</c:v>
                </c:pt>
                <c:pt idx="12" formatCode="#,##0">
                  <c:v>12024332</c:v>
                </c:pt>
                <c:pt idx="13" formatCode="#,##0">
                  <c:v>39968393</c:v>
                </c:pt>
                <c:pt idx="14" formatCode="#,##0">
                  <c:v>45589252</c:v>
                </c:pt>
                <c:pt idx="15" formatCode="#,##0">
                  <c:v>55724488</c:v>
                </c:pt>
                <c:pt idx="16" formatCode="#,##0">
                  <c:v>31619462</c:v>
                </c:pt>
                <c:pt idx="17" formatCode="#,##0">
                  <c:v>42863232</c:v>
                </c:pt>
                <c:pt idx="18" formatCode="#,##0">
                  <c:v>44636474</c:v>
                </c:pt>
                <c:pt idx="19" formatCode="#,##0">
                  <c:v>61058965</c:v>
                </c:pt>
                <c:pt idx="20" formatCode="#,##0">
                  <c:v>68171391</c:v>
                </c:pt>
                <c:pt idx="21" formatCode="#,##0">
                  <c:v>70367916</c:v>
                </c:pt>
                <c:pt idx="22" formatCode="#,##0">
                  <c:v>68851774</c:v>
                </c:pt>
                <c:pt idx="23" formatCode="#,##0">
                  <c:v>71053890</c:v>
                </c:pt>
                <c:pt idx="24" formatCode="#,##0">
                  <c:v>67993681</c:v>
                </c:pt>
                <c:pt idx="25" formatCode="#,##0">
                  <c:v>48943658</c:v>
                </c:pt>
              </c:numCache>
            </c:numRef>
          </c:val>
          <c:smooth val="0"/>
          <c:extLst xmlns:c16r2="http://schemas.microsoft.com/office/drawing/2015/06/chart">
            <c:ext xmlns:c16="http://schemas.microsoft.com/office/drawing/2014/chart" uri="{C3380CC4-5D6E-409C-BE32-E72D297353CC}">
              <c16:uniqueId val="{0000001A-315F-48FF-A6D1-35AEDDFE7A8B}"/>
            </c:ext>
          </c:extLst>
        </c:ser>
        <c:ser>
          <c:idx val="37"/>
          <c:order val="37"/>
          <c:spPr>
            <a:ln w="28575" cap="rnd">
              <a:solidFill>
                <a:schemeClr val="accent2">
                  <a:lumMod val="70000"/>
                  <a:lumOff val="3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MC'!$U$68:$AT$68</c:f>
              <c:numCache>
                <c:formatCode>General</c:formatCode>
                <c:ptCount val="26"/>
                <c:pt idx="18" formatCode="#,##0">
                  <c:v>893284</c:v>
                </c:pt>
                <c:pt idx="19" formatCode="#,##0">
                  <c:v>836038</c:v>
                </c:pt>
                <c:pt idx="20" formatCode="#,##0">
                  <c:v>640220</c:v>
                </c:pt>
                <c:pt idx="21" formatCode="#,##0">
                  <c:v>1288580</c:v>
                </c:pt>
                <c:pt idx="22" formatCode="#,##0">
                  <c:v>1256596</c:v>
                </c:pt>
                <c:pt idx="23" formatCode="#,##0">
                  <c:v>339337</c:v>
                </c:pt>
              </c:numCache>
            </c:numRef>
          </c:val>
          <c:smooth val="0"/>
          <c:extLst xmlns:c16r2="http://schemas.microsoft.com/office/drawing/2015/06/chart">
            <c:ext xmlns:c16="http://schemas.microsoft.com/office/drawing/2014/chart" uri="{C3380CC4-5D6E-409C-BE32-E72D297353CC}">
              <c16:uniqueId val="{0000001B-315F-48FF-A6D1-35AEDDFE7A8B}"/>
            </c:ext>
          </c:extLst>
        </c:ser>
        <c:ser>
          <c:idx val="38"/>
          <c:order val="38"/>
          <c:spPr>
            <a:ln w="28575" cap="rnd">
              <a:solidFill>
                <a:schemeClr val="accent3">
                  <a:lumMod val="70000"/>
                  <a:lumOff val="3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MC'!$U$69:$AT$69</c:f>
              <c:numCache>
                <c:formatCode>General</c:formatCode>
                <c:ptCount val="26"/>
                <c:pt idx="12" formatCode="#,##0">
                  <c:v>1089377</c:v>
                </c:pt>
                <c:pt idx="13" formatCode="#,##0">
                  <c:v>1189391</c:v>
                </c:pt>
                <c:pt idx="14" formatCode="#,##0">
                  <c:v>1837983</c:v>
                </c:pt>
                <c:pt idx="15" formatCode="#,##0">
                  <c:v>1590232</c:v>
                </c:pt>
                <c:pt idx="16" formatCode="#,##0">
                  <c:v>1517176</c:v>
                </c:pt>
                <c:pt idx="17" formatCode="#,##0">
                  <c:v>1951271</c:v>
                </c:pt>
                <c:pt idx="18" formatCode="#,##0">
                  <c:v>1710543</c:v>
                </c:pt>
                <c:pt idx="19" formatCode="#,##0">
                  <c:v>2124287</c:v>
                </c:pt>
                <c:pt idx="20" formatCode="#,##0">
                  <c:v>2139666</c:v>
                </c:pt>
                <c:pt idx="21" formatCode="#,##0">
                  <c:v>1642992</c:v>
                </c:pt>
                <c:pt idx="22" formatCode="#,##0">
                  <c:v>996936</c:v>
                </c:pt>
                <c:pt idx="23" formatCode="#,##0">
                  <c:v>1864368</c:v>
                </c:pt>
                <c:pt idx="24" formatCode="#,##0">
                  <c:v>5793956</c:v>
                </c:pt>
                <c:pt idx="25" formatCode="#,##0">
                  <c:v>2201634</c:v>
                </c:pt>
              </c:numCache>
            </c:numRef>
          </c:val>
          <c:smooth val="0"/>
          <c:extLst xmlns:c16r2="http://schemas.microsoft.com/office/drawing/2015/06/chart">
            <c:ext xmlns:c16="http://schemas.microsoft.com/office/drawing/2014/chart" uri="{C3380CC4-5D6E-409C-BE32-E72D297353CC}">
              <c16:uniqueId val="{0000001C-315F-48FF-A6D1-35AEDDFE7A8B}"/>
            </c:ext>
          </c:extLst>
        </c:ser>
        <c:ser>
          <c:idx val="39"/>
          <c:order val="39"/>
          <c:spPr>
            <a:ln w="28575" cap="rnd">
              <a:solidFill>
                <a:schemeClr val="accent4">
                  <a:lumMod val="70000"/>
                  <a:lumOff val="3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MC'!$U$70:$AT$70</c:f>
              <c:numCache>
                <c:formatCode>#,##0</c:formatCode>
                <c:ptCount val="26"/>
                <c:pt idx="0">
                  <c:v>0</c:v>
                </c:pt>
                <c:pt idx="1">
                  <c:v>0</c:v>
                </c:pt>
                <c:pt idx="2">
                  <c:v>0</c:v>
                </c:pt>
                <c:pt idx="3">
                  <c:v>3754088</c:v>
                </c:pt>
                <c:pt idx="4">
                  <c:v>10791420</c:v>
                </c:pt>
                <c:pt idx="5">
                  <c:v>11927132</c:v>
                </c:pt>
                <c:pt idx="6">
                  <c:v>11123339</c:v>
                </c:pt>
                <c:pt idx="7">
                  <c:v>11834496</c:v>
                </c:pt>
                <c:pt idx="8">
                  <c:v>18346464</c:v>
                </c:pt>
                <c:pt idx="9">
                  <c:v>19313280</c:v>
                </c:pt>
                <c:pt idx="10">
                  <c:v>20177856</c:v>
                </c:pt>
                <c:pt idx="11">
                  <c:v>24436224</c:v>
                </c:pt>
                <c:pt idx="12">
                  <c:v>31813832</c:v>
                </c:pt>
                <c:pt idx="13">
                  <c:v>39108096</c:v>
                </c:pt>
                <c:pt idx="14">
                  <c:v>54421059</c:v>
                </c:pt>
                <c:pt idx="15">
                  <c:v>57053386</c:v>
                </c:pt>
                <c:pt idx="16">
                  <c:v>66897608</c:v>
                </c:pt>
                <c:pt idx="17">
                  <c:v>59448168</c:v>
                </c:pt>
                <c:pt idx="18">
                  <c:v>81275849</c:v>
                </c:pt>
                <c:pt idx="19">
                  <c:v>87737071</c:v>
                </c:pt>
                <c:pt idx="20">
                  <c:v>95548680</c:v>
                </c:pt>
                <c:pt idx="21">
                  <c:v>82515456</c:v>
                </c:pt>
                <c:pt idx="22">
                  <c:v>112028971</c:v>
                </c:pt>
                <c:pt idx="23">
                  <c:v>109344179</c:v>
                </c:pt>
                <c:pt idx="24">
                  <c:v>99845630</c:v>
                </c:pt>
                <c:pt idx="25">
                  <c:v>99099273</c:v>
                </c:pt>
              </c:numCache>
            </c:numRef>
          </c:val>
          <c:smooth val="0"/>
          <c:extLst xmlns:c16r2="http://schemas.microsoft.com/office/drawing/2015/06/chart">
            <c:ext xmlns:c16="http://schemas.microsoft.com/office/drawing/2014/chart" uri="{C3380CC4-5D6E-409C-BE32-E72D297353CC}">
              <c16:uniqueId val="{0000001D-315F-48FF-A6D1-35AEDDFE7A8B}"/>
            </c:ext>
          </c:extLst>
        </c:ser>
        <c:ser>
          <c:idx val="40"/>
          <c:order val="40"/>
          <c:spPr>
            <a:ln w="28575" cap="rnd">
              <a:solidFill>
                <a:schemeClr val="accent5">
                  <a:lumMod val="70000"/>
                  <a:lumOff val="3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MC'!$U$71:$AT$71</c:f>
              <c:numCache>
                <c:formatCode>General</c:formatCode>
                <c:ptCount val="26"/>
                <c:pt idx="3" formatCode="#,##0">
                  <c:v>2271768</c:v>
                </c:pt>
                <c:pt idx="4" formatCode="#,##0">
                  <c:v>4403367</c:v>
                </c:pt>
                <c:pt idx="5" formatCode="#,##0">
                  <c:v>2978968</c:v>
                </c:pt>
                <c:pt idx="6" formatCode="#,##0">
                  <c:v>3665956</c:v>
                </c:pt>
                <c:pt idx="7" formatCode="#,##0">
                  <c:v>5115330</c:v>
                </c:pt>
                <c:pt idx="8" formatCode="#,##0">
                  <c:v>6635928</c:v>
                </c:pt>
                <c:pt idx="9" formatCode="#,##0">
                  <c:v>7000000</c:v>
                </c:pt>
                <c:pt idx="10" formatCode="#,##0">
                  <c:v>7994304</c:v>
                </c:pt>
                <c:pt idx="11" formatCode="#,##0">
                  <c:v>10461056</c:v>
                </c:pt>
                <c:pt idx="12" formatCode="#,##0">
                  <c:v>7794131</c:v>
                </c:pt>
                <c:pt idx="13" formatCode="#,##0">
                  <c:v>6053692</c:v>
                </c:pt>
                <c:pt idx="14" formatCode="#,##0">
                  <c:v>7849398</c:v>
                </c:pt>
                <c:pt idx="15" formatCode="#,##0">
                  <c:v>7084255</c:v>
                </c:pt>
                <c:pt idx="16" formatCode="#,##0">
                  <c:v>9164101</c:v>
                </c:pt>
                <c:pt idx="17" formatCode="#,##0">
                  <c:v>12436724</c:v>
                </c:pt>
                <c:pt idx="18" formatCode="#,##0">
                  <c:v>12606694</c:v>
                </c:pt>
                <c:pt idx="19" formatCode="#,##0">
                  <c:v>10662172</c:v>
                </c:pt>
                <c:pt idx="20" formatCode="#,##0">
                  <c:v>7765484</c:v>
                </c:pt>
                <c:pt idx="21" formatCode="#,##0">
                  <c:v>3678968</c:v>
                </c:pt>
                <c:pt idx="22" formatCode="#,##0">
                  <c:v>2382800</c:v>
                </c:pt>
                <c:pt idx="23" formatCode="#,##0">
                  <c:v>3536520</c:v>
                </c:pt>
                <c:pt idx="24" formatCode="#,##0">
                  <c:v>1983444</c:v>
                </c:pt>
              </c:numCache>
            </c:numRef>
          </c:val>
          <c:smooth val="0"/>
          <c:extLst xmlns:c16r2="http://schemas.microsoft.com/office/drawing/2015/06/chart">
            <c:ext xmlns:c16="http://schemas.microsoft.com/office/drawing/2014/chart" uri="{C3380CC4-5D6E-409C-BE32-E72D297353CC}">
              <c16:uniqueId val="{0000001E-315F-48FF-A6D1-35AEDDFE7A8B}"/>
            </c:ext>
          </c:extLst>
        </c:ser>
        <c:ser>
          <c:idx val="41"/>
          <c:order val="41"/>
          <c:spPr>
            <a:ln w="28575" cap="rnd">
              <a:solidFill>
                <a:schemeClr val="accent6">
                  <a:lumMod val="70000"/>
                  <a:lumOff val="3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MC'!$U$72:$AT$72</c:f>
              <c:numCache>
                <c:formatCode>#,##0</c:formatCode>
                <c:ptCount val="26"/>
                <c:pt idx="0">
                  <c:v>0</c:v>
                </c:pt>
                <c:pt idx="1">
                  <c:v>1318437</c:v>
                </c:pt>
                <c:pt idx="2">
                  <c:v>1812488</c:v>
                </c:pt>
                <c:pt idx="3">
                  <c:v>4081941</c:v>
                </c:pt>
                <c:pt idx="4">
                  <c:v>5980285</c:v>
                </c:pt>
                <c:pt idx="5">
                  <c:v>9950760</c:v>
                </c:pt>
                <c:pt idx="6">
                  <c:v>16571772</c:v>
                </c:pt>
                <c:pt idx="7">
                  <c:v>12834840</c:v>
                </c:pt>
                <c:pt idx="8">
                  <c:v>16453058</c:v>
                </c:pt>
                <c:pt idx="9">
                  <c:v>22854725</c:v>
                </c:pt>
                <c:pt idx="10">
                  <c:v>22357374</c:v>
                </c:pt>
                <c:pt idx="11">
                  <c:v>23574800</c:v>
                </c:pt>
                <c:pt idx="12">
                  <c:v>24248628</c:v>
                </c:pt>
                <c:pt idx="13">
                  <c:v>22330324</c:v>
                </c:pt>
                <c:pt idx="14">
                  <c:v>35974544</c:v>
                </c:pt>
                <c:pt idx="15">
                  <c:v>24879144</c:v>
                </c:pt>
                <c:pt idx="16">
                  <c:v>21855240</c:v>
                </c:pt>
                <c:pt idx="17">
                  <c:v>22845498</c:v>
                </c:pt>
                <c:pt idx="18">
                  <c:v>14927331</c:v>
                </c:pt>
                <c:pt idx="19">
                  <c:v>16810221</c:v>
                </c:pt>
                <c:pt idx="20">
                  <c:v>19517845</c:v>
                </c:pt>
                <c:pt idx="21">
                  <c:v>9192700</c:v>
                </c:pt>
                <c:pt idx="22">
                  <c:v>9498534</c:v>
                </c:pt>
                <c:pt idx="23">
                  <c:v>4483636</c:v>
                </c:pt>
                <c:pt idx="24">
                  <c:v>12990932</c:v>
                </c:pt>
                <c:pt idx="25">
                  <c:v>22215622</c:v>
                </c:pt>
              </c:numCache>
            </c:numRef>
          </c:val>
          <c:smooth val="0"/>
          <c:extLst xmlns:c16r2="http://schemas.microsoft.com/office/drawing/2015/06/chart">
            <c:ext xmlns:c16="http://schemas.microsoft.com/office/drawing/2014/chart" uri="{C3380CC4-5D6E-409C-BE32-E72D297353CC}">
              <c16:uniqueId val="{0000001F-315F-48FF-A6D1-35AEDDFE7A8B}"/>
            </c:ext>
          </c:extLst>
        </c:ser>
        <c:ser>
          <c:idx val="42"/>
          <c:order val="42"/>
          <c:spPr>
            <a:ln w="28575" cap="rnd">
              <a:solidFill>
                <a:schemeClr val="accent1">
                  <a:lumMod val="70000"/>
                </a:schemeClr>
              </a:solidFill>
              <a:round/>
            </a:ln>
            <a:effectLst/>
          </c:spPr>
          <c:marker>
            <c:symbol val="none"/>
          </c:marker>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MC'!$U$73:$AT$73</c:f>
              <c:numCache>
                <c:formatCode>General</c:formatCode>
                <c:ptCount val="26"/>
                <c:pt idx="2" formatCode="#,##0">
                  <c:v>4709066</c:v>
                </c:pt>
                <c:pt idx="3" formatCode="#,##0">
                  <c:v>6600707</c:v>
                </c:pt>
                <c:pt idx="4" formatCode="#,##0">
                  <c:v>6273264</c:v>
                </c:pt>
                <c:pt idx="5" formatCode="#,##0">
                  <c:v>7439655</c:v>
                </c:pt>
                <c:pt idx="6" formatCode="#,##0">
                  <c:v>6665515</c:v>
                </c:pt>
                <c:pt idx="7" formatCode="#,##0">
                  <c:v>5389048</c:v>
                </c:pt>
                <c:pt idx="8" formatCode="#,##0">
                  <c:v>6724646</c:v>
                </c:pt>
                <c:pt idx="9" formatCode="#,##0">
                  <c:v>8611535</c:v>
                </c:pt>
                <c:pt idx="10" formatCode="#,##0">
                  <c:v>10111582</c:v>
                </c:pt>
                <c:pt idx="11" formatCode="#,##0">
                  <c:v>10569717</c:v>
                </c:pt>
                <c:pt idx="12" formatCode="#,##0">
                  <c:v>13213972</c:v>
                </c:pt>
                <c:pt idx="13" formatCode="#,##0">
                  <c:v>14809100</c:v>
                </c:pt>
                <c:pt idx="14" formatCode="#,##0">
                  <c:v>12224068</c:v>
                </c:pt>
                <c:pt idx="15" formatCode="#,##0">
                  <c:v>13208310</c:v>
                </c:pt>
                <c:pt idx="16" formatCode="#,##0">
                  <c:v>15277662</c:v>
                </c:pt>
                <c:pt idx="17" formatCode="#,##0">
                  <c:v>19619892</c:v>
                </c:pt>
                <c:pt idx="18" formatCode="#,##0">
                  <c:v>18763980</c:v>
                </c:pt>
                <c:pt idx="19" formatCode="#,##0">
                  <c:v>20380536</c:v>
                </c:pt>
                <c:pt idx="20" formatCode="#,##0">
                  <c:v>22860828</c:v>
                </c:pt>
                <c:pt idx="21" formatCode="#,##0">
                  <c:v>27870255</c:v>
                </c:pt>
                <c:pt idx="22" formatCode="#,##0">
                  <c:v>32809792</c:v>
                </c:pt>
                <c:pt idx="23" formatCode="#,##0">
                  <c:v>16332349</c:v>
                </c:pt>
                <c:pt idx="24" formatCode="#,##0">
                  <c:v>6220368</c:v>
                </c:pt>
                <c:pt idx="25" formatCode="#,##0">
                  <c:v>836352</c:v>
                </c:pt>
              </c:numCache>
            </c:numRef>
          </c:val>
          <c:smooth val="0"/>
          <c:extLst xmlns:c16r2="http://schemas.microsoft.com/office/drawing/2015/06/chart">
            <c:ext xmlns:c16="http://schemas.microsoft.com/office/drawing/2014/chart" uri="{C3380CC4-5D6E-409C-BE32-E72D297353CC}">
              <c16:uniqueId val="{00000020-315F-48FF-A6D1-35AEDDFE7A8B}"/>
            </c:ext>
          </c:extLst>
        </c:ser>
        <c:ser>
          <c:idx val="43"/>
          <c:order val="43"/>
          <c:spPr>
            <a:ln w="28575" cap="rnd">
              <a:solidFill>
                <a:schemeClr val="accent2">
                  <a:lumMod val="70000"/>
                </a:schemeClr>
              </a:solidFill>
              <a:round/>
            </a:ln>
            <a:effectLst/>
          </c:spPr>
          <c:marker>
            <c:symbol val="none"/>
          </c:marker>
          <c:dPt>
            <c:idx val="26"/>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22-315F-48FF-A6D1-35AEDDFE7A8B}"/>
              </c:ext>
            </c:extLst>
          </c:dPt>
          <c:dPt>
            <c:idx val="27"/>
            <c:marker>
              <c:symbol val="none"/>
            </c:marker>
            <c:bubble3D val="0"/>
            <c:spPr>
              <a:ln w="28575" cap="rnd">
                <a:noFill/>
                <a:round/>
              </a:ln>
              <a:effectLst/>
            </c:spPr>
            <c:extLst xmlns:c16r2="http://schemas.microsoft.com/office/drawing/2015/06/chart">
              <c:ext xmlns:c16="http://schemas.microsoft.com/office/drawing/2014/chart" uri="{C3380CC4-5D6E-409C-BE32-E72D297353CC}">
                <c16:uniqueId val="{00000024-315F-48FF-A6D1-35AEDDFE7A8B}"/>
              </c:ext>
            </c:extLst>
          </c:dPt>
          <c:cat>
            <c:strRef>
              <c:f>'SSA MC'!$U$30:$AV$30</c:f>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f>'SSA MC'!$U$74:$AV$74</c:f>
              <c:numCache>
                <c:formatCode>#,##0</c:formatCode>
                <c:ptCount val="28"/>
                <c:pt idx="0">
                  <c:v>1182083</c:v>
                </c:pt>
                <c:pt idx="1">
                  <c:v>1271612</c:v>
                </c:pt>
                <c:pt idx="2">
                  <c:v>1062240</c:v>
                </c:pt>
                <c:pt idx="6">
                  <c:v>1913840</c:v>
                </c:pt>
                <c:pt idx="7">
                  <c:v>4751329</c:v>
                </c:pt>
                <c:pt idx="8">
                  <c:v>8961442</c:v>
                </c:pt>
                <c:pt idx="9">
                  <c:v>9189015</c:v>
                </c:pt>
                <c:pt idx="10">
                  <c:v>15699140</c:v>
                </c:pt>
                <c:pt idx="11">
                  <c:v>24567620</c:v>
                </c:pt>
                <c:pt idx="12">
                  <c:v>38259786</c:v>
                </c:pt>
                <c:pt idx="13">
                  <c:v>43871580</c:v>
                </c:pt>
                <c:pt idx="14">
                  <c:v>45223830</c:v>
                </c:pt>
                <c:pt idx="15">
                  <c:v>49122000</c:v>
                </c:pt>
                <c:pt idx="16">
                  <c:v>59095080</c:v>
                </c:pt>
                <c:pt idx="17">
                  <c:v>68603490</c:v>
                </c:pt>
                <c:pt idx="18">
                  <c:v>51248760</c:v>
                </c:pt>
                <c:pt idx="19">
                  <c:v>24783680</c:v>
                </c:pt>
                <c:pt idx="20">
                  <c:v>29839800</c:v>
                </c:pt>
                <c:pt idx="21">
                  <c:v>27925290</c:v>
                </c:pt>
                <c:pt idx="22">
                  <c:v>28077040</c:v>
                </c:pt>
                <c:pt idx="23">
                  <c:v>27319800</c:v>
                </c:pt>
                <c:pt idx="24">
                  <c:v>28177518</c:v>
                </c:pt>
                <c:pt idx="25">
                  <c:v>25178622</c:v>
                </c:pt>
              </c:numCache>
            </c:numRef>
          </c:val>
          <c:smooth val="0"/>
          <c:extLst xmlns:c16r2="http://schemas.microsoft.com/office/drawing/2015/06/chart">
            <c:ext xmlns:c16="http://schemas.microsoft.com/office/drawing/2014/chart" uri="{C3380CC4-5D6E-409C-BE32-E72D297353CC}">
              <c16:uniqueId val="{00000025-315F-48FF-A6D1-35AEDDFE7A8B}"/>
            </c:ext>
          </c:extLst>
        </c:ser>
        <c:dLbls>
          <c:showLegendKey val="0"/>
          <c:showVal val="0"/>
          <c:showCatName val="0"/>
          <c:showSerName val="0"/>
          <c:showPercent val="0"/>
          <c:showBubbleSize val="0"/>
        </c:dLbls>
        <c:smooth val="0"/>
        <c:axId val="216851240"/>
        <c:axId val="216853200"/>
        <c:extLst xmlns:c16r2="http://schemas.microsoft.com/office/drawing/2015/06/chart">
          <c:ext xmlns:c15="http://schemas.microsoft.com/office/drawing/2012/chart" uri="{02D57815-91ED-43cb-92C2-25804820EDAC}">
            <c15:filteredLineSeries>
              <c15:ser>
                <c:idx val="6"/>
                <c:order val="6"/>
                <c:spPr>
                  <a:ln w="28575" cap="rnd">
                    <a:solidFill>
                      <a:schemeClr val="accent1">
                        <a:lumMod val="60000"/>
                      </a:schemeClr>
                    </a:solidFill>
                    <a:round/>
                  </a:ln>
                  <a:effectLst/>
                </c:spPr>
                <c:marker>
                  <c:symbol val="none"/>
                </c:marker>
                <c:cat>
                  <c:strRef>
                    <c:extLst xmlns:c16r2="http://schemas.microsoft.com/office/drawing/2015/06/chart">
                      <c:ex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c:ext uri="{02D57815-91ED-43cb-92C2-25804820EDAC}">
                        <c15:formulaRef>
                          <c15:sqref>'SSA MC'!$U$37:$AT$37</c15:sqref>
                        </c15:formulaRef>
                      </c:ext>
                    </c:extLst>
                    <c:numCache>
                      <c:formatCode>General</c:formatCode>
                      <c:ptCount val="26"/>
                    </c:numCache>
                  </c:numRef>
                </c:val>
                <c:smooth val="0"/>
                <c:extLst xmlns:c16r2="http://schemas.microsoft.com/office/drawing/2015/06/chart">
                  <c:ext xmlns:c16="http://schemas.microsoft.com/office/drawing/2014/chart" uri="{C3380CC4-5D6E-409C-BE32-E72D297353CC}">
                    <c16:uniqueId val="{00000026-315F-48FF-A6D1-35AEDDFE7A8B}"/>
                  </c:ext>
                </c:extLst>
              </c15:ser>
            </c15:filteredLineSeries>
            <c15:filteredLineSeries>
              <c15:ser>
                <c:idx val="9"/>
                <c:order val="9"/>
                <c:spPr>
                  <a:ln w="28575" cap="rnd">
                    <a:solidFill>
                      <a:schemeClr val="accent4">
                        <a:lumMod val="6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MC'!$U$40:$AT$40</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7-315F-48FF-A6D1-35AEDDFE7A8B}"/>
                  </c:ext>
                </c:extLst>
              </c15:ser>
            </c15:filteredLineSeries>
            <c15:filteredLineSeries>
              <c15:ser>
                <c:idx val="15"/>
                <c:order val="15"/>
                <c:spPr>
                  <a:ln w="28575" cap="rnd">
                    <a:solidFill>
                      <a:schemeClr val="accent4">
                        <a:lumMod val="80000"/>
                        <a:lumOff val="2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MC'!$U$46:$AT$46</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8-315F-48FF-A6D1-35AEDDFE7A8B}"/>
                  </c:ext>
                </c:extLst>
              </c15:ser>
            </c15:filteredLineSeries>
            <c15:filteredLineSeries>
              <c15:ser>
                <c:idx val="16"/>
                <c:order val="16"/>
                <c:spPr>
                  <a:ln w="28575" cap="rnd">
                    <a:solidFill>
                      <a:schemeClr val="accent5">
                        <a:lumMod val="80000"/>
                        <a:lumOff val="2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MC'!$U$47:$AT$47</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9-315F-48FF-A6D1-35AEDDFE7A8B}"/>
                  </c:ext>
                </c:extLst>
              </c15:ser>
            </c15:filteredLineSeries>
            <c15:filteredLineSeries>
              <c15:ser>
                <c:idx val="17"/>
                <c:order val="17"/>
                <c:spPr>
                  <a:ln w="28575" cap="rnd">
                    <a:solidFill>
                      <a:schemeClr val="accent6">
                        <a:lumMod val="80000"/>
                        <a:lumOff val="2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MC'!$U$48:$AT$48</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A-315F-48FF-A6D1-35AEDDFE7A8B}"/>
                  </c:ext>
                </c:extLst>
              </c15:ser>
            </c15:filteredLineSeries>
            <c15:filteredLineSeries>
              <c15:ser>
                <c:idx val="18"/>
                <c:order val="18"/>
                <c:spPr>
                  <a:ln w="28575" cap="rnd">
                    <a:solidFill>
                      <a:schemeClr val="accent1">
                        <a:lumMod val="8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MC'!$U$49:$AT$49</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B-315F-48FF-A6D1-35AEDDFE7A8B}"/>
                  </c:ext>
                </c:extLst>
              </c15:ser>
            </c15:filteredLineSeries>
            <c15:filteredLineSeries>
              <c15:ser>
                <c:idx val="19"/>
                <c:order val="19"/>
                <c:spPr>
                  <a:ln w="28575" cap="rnd">
                    <a:solidFill>
                      <a:schemeClr val="accent2">
                        <a:lumMod val="8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MC'!$U$50:$AT$50</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C-315F-48FF-A6D1-35AEDDFE7A8B}"/>
                  </c:ext>
                </c:extLst>
              </c15:ser>
            </c15:filteredLineSeries>
            <c15:filteredLineSeries>
              <c15:ser>
                <c:idx val="27"/>
                <c:order val="27"/>
                <c:spPr>
                  <a:ln w="28575" cap="rnd">
                    <a:solidFill>
                      <a:schemeClr val="accent4">
                        <a:lumMod val="60000"/>
                        <a:lumOff val="4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MC'!$U$58:$AT$58</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D-315F-48FF-A6D1-35AEDDFE7A8B}"/>
                  </c:ext>
                </c:extLst>
              </c15:ser>
            </c15:filteredLineSeries>
            <c15:filteredLineSeries>
              <c15:ser>
                <c:idx val="28"/>
                <c:order val="28"/>
                <c:spPr>
                  <a:ln w="28575" cap="rnd">
                    <a:solidFill>
                      <a:schemeClr val="accent5">
                        <a:lumMod val="60000"/>
                        <a:lumOff val="4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MC'!$U$59:$AT$59</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E-315F-48FF-A6D1-35AEDDFE7A8B}"/>
                  </c:ext>
                </c:extLst>
              </c15:ser>
            </c15:filteredLineSeries>
            <c15:filteredLineSeries>
              <c15:ser>
                <c:idx val="34"/>
                <c:order val="34"/>
                <c:spPr>
                  <a:ln w="28575" cap="rnd">
                    <a:solidFill>
                      <a:schemeClr val="accent5">
                        <a:lumMod val="50000"/>
                      </a:schemeClr>
                    </a:solidFill>
                    <a:round/>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'SSA MC'!$U$30:$AV$30</c15:sqref>
                        </c15:formulaRef>
                      </c:ext>
                    </c:extLst>
                    <c:strCach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'SSA MC'!$U$65:$AT$65</c15:sqref>
                        </c15:formulaRef>
                      </c:ext>
                    </c:extLst>
                    <c:numCache>
                      <c:formatCode>General</c:formatCode>
                      <c:ptCount val="26"/>
                    </c:numCache>
                  </c:numRef>
                </c:val>
                <c:smooth val="0"/>
                <c:extLst xmlns:c16r2="http://schemas.microsoft.com/office/drawing/2015/06/chart" xmlns:c15="http://schemas.microsoft.com/office/drawing/2012/chart">
                  <c:ext xmlns:c16="http://schemas.microsoft.com/office/drawing/2014/chart" uri="{C3380CC4-5D6E-409C-BE32-E72D297353CC}">
                    <c16:uniqueId val="{0000002F-315F-48FF-A6D1-35AEDDFE7A8B}"/>
                  </c:ext>
                </c:extLst>
              </c15:ser>
            </c15:filteredLineSeries>
          </c:ext>
        </c:extLst>
      </c:lineChart>
      <c:catAx>
        <c:axId val="216851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853200"/>
        <c:crosses val="autoZero"/>
        <c:auto val="1"/>
        <c:lblAlgn val="ctr"/>
        <c:lblOffset val="100"/>
        <c:noMultiLvlLbl val="0"/>
      </c:catAx>
      <c:valAx>
        <c:axId val="21685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851240"/>
        <c:crosses val="autoZero"/>
        <c:crossBetween val="between"/>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963932097770918E-2"/>
          <c:y val="0.18265291296795419"/>
          <c:w val="0.85971852439308394"/>
          <c:h val="0.63327368556487285"/>
        </c:manualLayout>
      </c:layout>
      <c:lineChart>
        <c:grouping val="standard"/>
        <c:varyColors val="0"/>
        <c:ser>
          <c:idx val="7"/>
          <c:order val="0"/>
          <c:tx>
            <c:strRef>
              <c:f>Sheet3!$D$2</c:f>
              <c:strCache>
                <c:ptCount val="1"/>
                <c:pt idx="0">
                  <c:v>Burkina Faso Adult HIV infections (15-49y) (Y2)</c:v>
                </c:pt>
              </c:strCache>
            </c:strRef>
          </c:tx>
          <c:spPr>
            <a:ln w="34925">
              <a:solidFill>
                <a:srgbClr val="FF0000"/>
              </a:solidFill>
              <a:prstDash val="sysDash"/>
            </a:ln>
          </c:spPr>
          <c:marker>
            <c:symbol val="triangle"/>
            <c:size val="6"/>
            <c:spPr>
              <a:solidFill>
                <a:srgbClr val="FF0000"/>
              </a:solidFill>
              <a:ln w="19050">
                <a:solidFill>
                  <a:srgbClr val="FF0000"/>
                </a:solidFill>
              </a:ln>
            </c:spPr>
          </c:marker>
          <c:dPt>
            <c:idx val="35"/>
            <c:bubble3D val="0"/>
            <c:spPr>
              <a:ln w="34925">
                <a:solidFill>
                  <a:srgbClr val="FF0000"/>
                </a:solidFill>
                <a:prstDash val="sysDash"/>
              </a:ln>
            </c:spPr>
            <c:extLst xmlns:c16r2="http://schemas.microsoft.com/office/drawing/2015/06/chart">
              <c:ext xmlns:c16="http://schemas.microsoft.com/office/drawing/2014/chart" uri="{C3380CC4-5D6E-409C-BE32-E72D297353CC}">
                <c16:uniqueId val="{00000001-793C-40F8-91D7-296B0FD16D1C}"/>
              </c:ext>
            </c:extLst>
          </c:dPt>
          <c:dLbls>
            <c:dLbl>
              <c:idx val="21"/>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93C-40F8-91D7-296B0FD16D1C}"/>
                </c:ext>
                <c:ext xmlns:c15="http://schemas.microsoft.com/office/drawing/2012/chart" uri="{CE6537A1-D6FC-4f65-9D91-7224C49458BB}">
                  <c15:layout/>
                </c:ext>
              </c:extLst>
            </c:dLbl>
            <c:spPr>
              <a:noFill/>
              <a:ln>
                <a:noFill/>
              </a:ln>
              <a:effectLst/>
            </c:spPr>
            <c:txPr>
              <a:bodyPr/>
              <a:lstStyle/>
              <a:p>
                <a:pPr>
                  <a:defRPr sz="1400" b="1">
                    <a:solidFill>
                      <a:srgbClr val="FF0000"/>
                    </a:solidFill>
                  </a:defRPr>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Sheet3!$A$3:$A$39</c:f>
              <c:numCache>
                <c:formatCode>General</c:formatCode>
                <c:ptCount val="37"/>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numCache>
            </c:numRef>
          </c:cat>
          <c:val>
            <c:numRef>
              <c:f>Sheet3!$D$3:$D$39</c:f>
              <c:numCache>
                <c:formatCode>General</c:formatCode>
                <c:ptCount val="37"/>
                <c:pt idx="5" formatCode="#,##0">
                  <c:v>20995</c:v>
                </c:pt>
                <c:pt idx="6" formatCode="#,##0">
                  <c:v>19510</c:v>
                </c:pt>
                <c:pt idx="7" formatCode="#,##0">
                  <c:v>17711</c:v>
                </c:pt>
                <c:pt idx="8" formatCode="#,##0">
                  <c:v>15745</c:v>
                </c:pt>
                <c:pt idx="9" formatCode="#,##0">
                  <c:v>13478</c:v>
                </c:pt>
                <c:pt idx="10" formatCode="#,##0">
                  <c:v>10862</c:v>
                </c:pt>
                <c:pt idx="11" formatCode="#,##0">
                  <c:v>9200</c:v>
                </c:pt>
                <c:pt idx="12" formatCode="#,##0">
                  <c:v>7154</c:v>
                </c:pt>
                <c:pt idx="13" formatCode="#,##0">
                  <c:v>5822</c:v>
                </c:pt>
                <c:pt idx="14" formatCode="#,##0">
                  <c:v>4491</c:v>
                </c:pt>
                <c:pt idx="15" formatCode="_(* #,##0_);_(* \(#,##0\);_(* &quot;-&quot;??_);_(@_)">
                  <c:v>3911</c:v>
                </c:pt>
                <c:pt idx="16" formatCode="_(* #,##0_);_(* \(#,##0\);_(* &quot;-&quot;??_);_(@_)">
                  <c:v>3244</c:v>
                </c:pt>
                <c:pt idx="17" formatCode="_(* #,##0_);_(* \(#,##0\);_(* &quot;-&quot;??_);_(@_)">
                  <c:v>2814</c:v>
                </c:pt>
                <c:pt idx="18" formatCode="_(* #,##0_);_(* \(#,##0\);_(* &quot;-&quot;??_);_(@_)">
                  <c:v>2600</c:v>
                </c:pt>
                <c:pt idx="19" formatCode="_(* #,##0_);_(* \(#,##0\);_(* &quot;-&quot;??_);_(@_)">
                  <c:v>2487</c:v>
                </c:pt>
                <c:pt idx="20" formatCode="_(* #,##0_);_(* \(#,##0\);_(* &quot;-&quot;??_);_(@_)">
                  <c:v>2444</c:v>
                </c:pt>
                <c:pt idx="21" formatCode="_(* #,##0_);_(* \(#,##0\);_(* &quot;-&quot;??_);_(@_)">
                  <c:v>2433</c:v>
                </c:pt>
                <c:pt idx="22" formatCode="_(* #,##0_);_(* \(#,##0\);_(* &quot;-&quot;??_);_(@_)">
                  <c:v>2476</c:v>
                </c:pt>
                <c:pt idx="23" formatCode="_(* #,##0_);_(* \(#,##0\);_(* &quot;-&quot;??_);_(@_)">
                  <c:v>2566</c:v>
                </c:pt>
                <c:pt idx="24" formatCode="_(* #,##0_);_(* \(#,##0\);_(* &quot;-&quot;??_);_(@_)">
                  <c:v>2635</c:v>
                </c:pt>
                <c:pt idx="25" formatCode="_(* #,##0_);_(* \(#,##0\);_(* &quot;-&quot;??_);_(@_)">
                  <c:v>2729</c:v>
                </c:pt>
                <c:pt idx="26" formatCode="_(* #,##0_);_(* \(#,##0\);_(* &quot;-&quot;??_);_(@_)">
                  <c:v>2820</c:v>
                </c:pt>
                <c:pt idx="27" formatCode="_(* #,##0_);_(* \(#,##0\);_(* &quot;-&quot;??_);_(@_)">
                  <c:v>2905</c:v>
                </c:pt>
                <c:pt idx="28" formatCode="_(* #,##0_);_(* \(#,##0\);_(* &quot;-&quot;??_);_(@_)">
                  <c:v>3134</c:v>
                </c:pt>
                <c:pt idx="29" formatCode="_(* #,##0_);_(* \(#,##0\);_(* &quot;-&quot;??_);_(@_)">
                  <c:v>3331</c:v>
                </c:pt>
                <c:pt idx="30" formatCode="_(* #,##0_);_(* \(#,##0\);_(* &quot;-&quot;??_);_(@_)">
                  <c:v>3462</c:v>
                </c:pt>
                <c:pt idx="31" formatCode="_(* #,##0_);_(* \(#,##0\);_(* &quot;-&quot;??_);_(@_)">
                  <c:v>3519</c:v>
                </c:pt>
                <c:pt idx="32" formatCode="_(* #,##0_);_(* \(#,##0\);_(* &quot;-&quot;??_);_(@_)">
                  <c:v>3602</c:v>
                </c:pt>
              </c:numCache>
            </c:numRef>
          </c:val>
          <c:smooth val="0"/>
          <c:extLst xmlns:c16r2="http://schemas.microsoft.com/office/drawing/2015/06/chart">
            <c:ext xmlns:c16="http://schemas.microsoft.com/office/drawing/2014/chart" uri="{C3380CC4-5D6E-409C-BE32-E72D297353CC}">
              <c16:uniqueId val="{00000003-793C-40F8-91D7-296B0FD16D1C}"/>
            </c:ext>
          </c:extLst>
        </c:ser>
        <c:ser>
          <c:idx val="0"/>
          <c:order val="1"/>
          <c:tx>
            <c:strRef>
              <c:f>Sheet3!$F$2</c:f>
              <c:strCache>
                <c:ptCount val="1"/>
                <c:pt idx="0">
                  <c:v>Burkina Faso: Projected new Adult HIV infections (15-49y) business as usual 2010-2016 trend</c:v>
                </c:pt>
              </c:strCache>
            </c:strRef>
          </c:tx>
          <c:spPr>
            <a:ln>
              <a:solidFill>
                <a:srgbClr val="FF0000"/>
              </a:solidFill>
              <a:prstDash val="dash"/>
            </a:ln>
          </c:spPr>
          <c:marker>
            <c:symbol val="circle"/>
            <c:size val="5"/>
            <c:spPr>
              <a:solidFill>
                <a:srgbClr val="FF0000"/>
              </a:solidFill>
            </c:spPr>
          </c:marker>
          <c:dPt>
            <c:idx val="32"/>
            <c:marker>
              <c:symbol val="none"/>
            </c:marker>
            <c:bubble3D val="0"/>
            <c:extLst xmlns:c16r2="http://schemas.microsoft.com/office/drawing/2015/06/chart">
              <c:ext xmlns:c16="http://schemas.microsoft.com/office/drawing/2014/chart" uri="{C3380CC4-5D6E-409C-BE32-E72D297353CC}">
                <c16:uniqueId val="{00000004-793C-40F8-91D7-296B0FD16D1C}"/>
              </c:ext>
            </c:extLst>
          </c:dPt>
          <c:dLbls>
            <c:dLbl>
              <c:idx val="32"/>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93C-40F8-91D7-296B0FD16D1C}"/>
                </c:ext>
                <c:ext xmlns:c15="http://schemas.microsoft.com/office/drawing/2012/chart" uri="{CE6537A1-D6FC-4f65-9D91-7224C49458BB}">
                  <c15:layout/>
                </c:ext>
              </c:extLst>
            </c:dLbl>
            <c:spPr>
              <a:noFill/>
              <a:ln>
                <a:noFill/>
              </a:ln>
              <a:effectLst/>
            </c:spPr>
            <c:txPr>
              <a:bodyPr/>
              <a:lstStyle/>
              <a:p>
                <a:pPr>
                  <a:defRPr sz="1400" b="1">
                    <a:solidFill>
                      <a:srgbClr val="FF0000"/>
                    </a:solidFill>
                  </a:defRPr>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val>
            <c:numRef>
              <c:f>Sheet3!$F$3:$F$39</c:f>
              <c:numCache>
                <c:formatCode>General</c:formatCode>
                <c:ptCount val="37"/>
                <c:pt idx="32" formatCode="#,##0">
                  <c:v>3602</c:v>
                </c:pt>
                <c:pt idx="33" formatCode="#,##0">
                  <c:v>3726.7142857142858</c:v>
                </c:pt>
                <c:pt idx="34" formatCode="#,##0">
                  <c:v>3851.4285714285716</c:v>
                </c:pt>
                <c:pt idx="35" formatCode="#,##0">
                  <c:v>3976.1428571428573</c:v>
                </c:pt>
              </c:numCache>
            </c:numRef>
          </c:val>
          <c:smooth val="0"/>
          <c:extLst xmlns:c16r2="http://schemas.microsoft.com/office/drawing/2015/06/chart">
            <c:ext xmlns:c16="http://schemas.microsoft.com/office/drawing/2014/chart" uri="{C3380CC4-5D6E-409C-BE32-E72D297353CC}">
              <c16:uniqueId val="{00000005-793C-40F8-91D7-296B0FD16D1C}"/>
            </c:ext>
          </c:extLst>
        </c:ser>
        <c:dLbls>
          <c:showLegendKey val="0"/>
          <c:showVal val="0"/>
          <c:showCatName val="0"/>
          <c:showSerName val="0"/>
          <c:showPercent val="0"/>
          <c:showBubbleSize val="0"/>
        </c:dLbls>
        <c:marker val="1"/>
        <c:smooth val="0"/>
        <c:axId val="216853984"/>
        <c:axId val="213654696"/>
      </c:lineChart>
      <c:lineChart>
        <c:grouping val="standard"/>
        <c:varyColors val="0"/>
        <c:ser>
          <c:idx val="3"/>
          <c:order val="2"/>
          <c:tx>
            <c:strRef>
              <c:f>Sheet3!$K$2</c:f>
              <c:strCache>
                <c:ptCount val="1"/>
                <c:pt idx="0">
                  <c:v>Total Nbr Condoms availlable per adult man 15-64y</c:v>
                </c:pt>
              </c:strCache>
            </c:strRef>
          </c:tx>
          <c:spPr>
            <a:ln w="31750">
              <a:solidFill>
                <a:srgbClr val="00B0F0"/>
              </a:solidFill>
              <a:prstDash val="solid"/>
            </a:ln>
          </c:spPr>
          <c:marker>
            <c:symbol val="circle"/>
            <c:size val="6"/>
            <c:spPr>
              <a:solidFill>
                <a:srgbClr val="00B0F0"/>
              </a:solidFill>
              <a:ln w="28575">
                <a:solidFill>
                  <a:srgbClr val="00B0F0"/>
                </a:solidFill>
              </a:ln>
            </c:spPr>
          </c:marker>
          <c:dLbls>
            <c:dLbl>
              <c:idx val="2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793C-40F8-91D7-296B0FD16D1C}"/>
                </c:ext>
                <c:ext xmlns:c15="http://schemas.microsoft.com/office/drawing/2012/chart" uri="{CE6537A1-D6FC-4f65-9D91-7224C49458BB}">
                  <c15:layout/>
                </c:ext>
              </c:extLst>
            </c:dLbl>
            <c:dLbl>
              <c:idx val="31"/>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793C-40F8-91D7-296B0FD16D1C}"/>
                </c:ext>
                <c:ext xmlns:c15="http://schemas.microsoft.com/office/drawing/2012/chart" uri="{CE6537A1-D6FC-4f65-9D91-7224C49458BB}">
                  <c15:layout/>
                </c:ext>
              </c:extLst>
            </c:dLbl>
            <c:spPr>
              <a:noFill/>
              <a:ln>
                <a:noFill/>
              </a:ln>
              <a:effectLst/>
            </c:spPr>
            <c:txPr>
              <a:bodyPr/>
              <a:lstStyle/>
              <a:p>
                <a:pPr>
                  <a:defRPr sz="1400" b="1"/>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Sheet3!$K$3:$K$39</c:f>
              <c:numCache>
                <c:formatCode>General</c:formatCode>
                <c:ptCount val="37"/>
                <c:pt idx="6" formatCode="0.0">
                  <c:v>1.3065679521796589</c:v>
                </c:pt>
                <c:pt idx="7" formatCode="0.0">
                  <c:v>1.0292068532149816</c:v>
                </c:pt>
                <c:pt idx="8" formatCode="0.0">
                  <c:v>1.4269402990470474</c:v>
                </c:pt>
                <c:pt idx="9" formatCode="0.0">
                  <c:v>2.2147137976823279</c:v>
                </c:pt>
                <c:pt idx="10" formatCode="0.0">
                  <c:v>2.7867707449346799</c:v>
                </c:pt>
                <c:pt idx="11" formatCode="0.0">
                  <c:v>3.0769724639496254</c:v>
                </c:pt>
                <c:pt idx="12" formatCode="0.0">
                  <c:v>3.7412602339276924</c:v>
                </c:pt>
                <c:pt idx="13" formatCode="0.0">
                  <c:v>3.9124156505303862</c:v>
                </c:pt>
                <c:pt idx="14" formatCode="0.0">
                  <c:v>4.0600074628142817</c:v>
                </c:pt>
                <c:pt idx="15" formatCode="0.0">
                  <c:v>4.8639988076226981</c:v>
                </c:pt>
                <c:pt idx="16" formatCode="0.0">
                  <c:v>4.9596209876264794</c:v>
                </c:pt>
                <c:pt idx="17" formatCode="0.0">
                  <c:v>5.3574106666005648</c:v>
                </c:pt>
                <c:pt idx="18" formatCode="0.0">
                  <c:v>5.9380960968717496</c:v>
                </c:pt>
                <c:pt idx="19" formatCode="0.0">
                  <c:v>6.1802603637224447</c:v>
                </c:pt>
                <c:pt idx="20" formatCode="0.0">
                  <c:v>6.1635207396444978</c:v>
                </c:pt>
                <c:pt idx="21" formatCode="0.0">
                  <c:v>6.5315729651459105</c:v>
                </c:pt>
                <c:pt idx="22" formatCode="0.0">
                  <c:v>6.0329530365220405</c:v>
                </c:pt>
                <c:pt idx="23" formatCode="0.0">
                  <c:v>6.2764277318907951</c:v>
                </c:pt>
                <c:pt idx="24" formatCode="0.0">
                  <c:v>5.3087270061921172</c:v>
                </c:pt>
                <c:pt idx="25" formatCode="0.0">
                  <c:v>5.1405036692931541</c:v>
                </c:pt>
                <c:pt idx="26" formatCode="0.0">
                  <c:v>5.3075119046640928</c:v>
                </c:pt>
                <c:pt idx="27" formatCode="0.0">
                  <c:v>5.6716818339033432</c:v>
                </c:pt>
                <c:pt idx="28" formatCode="0.0">
                  <c:v>5.1750436116757053</c:v>
                </c:pt>
                <c:pt idx="29" formatCode="0.0">
                  <c:v>4.8734607068173137</c:v>
                </c:pt>
                <c:pt idx="30" formatCode="0.0">
                  <c:v>3.1424464668359122</c:v>
                </c:pt>
                <c:pt idx="31" formatCode="0.0">
                  <c:v>3.6392378928601041</c:v>
                </c:pt>
                <c:pt idx="32" formatCode="0.0">
                  <c:v>3.6002727393595579</c:v>
                </c:pt>
              </c:numCache>
            </c:numRef>
          </c:val>
          <c:smooth val="0"/>
          <c:extLst xmlns:c16r2="http://schemas.microsoft.com/office/drawing/2015/06/chart">
            <c:ext xmlns:c16="http://schemas.microsoft.com/office/drawing/2014/chart" uri="{C3380CC4-5D6E-409C-BE32-E72D297353CC}">
              <c16:uniqueId val="{00000008-793C-40F8-91D7-296B0FD16D1C}"/>
            </c:ext>
          </c:extLst>
        </c:ser>
        <c:dLbls>
          <c:showLegendKey val="0"/>
          <c:showVal val="0"/>
          <c:showCatName val="0"/>
          <c:showSerName val="0"/>
          <c:showPercent val="0"/>
          <c:showBubbleSize val="0"/>
        </c:dLbls>
        <c:marker val="1"/>
        <c:smooth val="0"/>
        <c:axId val="213655480"/>
        <c:axId val="213655088"/>
      </c:lineChart>
      <c:catAx>
        <c:axId val="216853984"/>
        <c:scaling>
          <c:orientation val="minMax"/>
        </c:scaling>
        <c:delete val="0"/>
        <c:axPos val="b"/>
        <c:numFmt formatCode="General" sourceLinked="1"/>
        <c:majorTickMark val="out"/>
        <c:minorTickMark val="none"/>
        <c:tickLblPos val="nextTo"/>
        <c:txPr>
          <a:bodyPr rot="-2880000" vert="horz"/>
          <a:lstStyle/>
          <a:p>
            <a:pPr>
              <a:defRPr sz="1000"/>
            </a:pPr>
            <a:endParaRPr lang="en-US"/>
          </a:p>
        </c:txPr>
        <c:crossAx val="213654696"/>
        <c:crosses val="autoZero"/>
        <c:auto val="1"/>
        <c:lblAlgn val="ctr"/>
        <c:lblOffset val="100"/>
        <c:tickLblSkip val="2"/>
        <c:noMultiLvlLbl val="0"/>
      </c:catAx>
      <c:valAx>
        <c:axId val="213654696"/>
        <c:scaling>
          <c:orientation val="minMax"/>
          <c:max val="22000"/>
          <c:min val="0"/>
        </c:scaling>
        <c:delete val="0"/>
        <c:axPos val="l"/>
        <c:majorGridlines>
          <c:spPr>
            <a:ln>
              <a:prstDash val="dash"/>
            </a:ln>
          </c:spPr>
        </c:majorGridlines>
        <c:numFmt formatCode="#,##0" sourceLinked="0"/>
        <c:majorTickMark val="out"/>
        <c:minorTickMark val="none"/>
        <c:tickLblPos val="nextTo"/>
        <c:txPr>
          <a:bodyPr/>
          <a:lstStyle/>
          <a:p>
            <a:pPr>
              <a:defRPr sz="1000" b="1"/>
            </a:pPr>
            <a:endParaRPr lang="en-US"/>
          </a:p>
        </c:txPr>
        <c:crossAx val="216853984"/>
        <c:crosses val="autoZero"/>
        <c:crossBetween val="between"/>
      </c:valAx>
      <c:valAx>
        <c:axId val="213655088"/>
        <c:scaling>
          <c:orientation val="minMax"/>
          <c:max val="16"/>
          <c:min val="0"/>
        </c:scaling>
        <c:delete val="0"/>
        <c:axPos val="r"/>
        <c:numFmt formatCode="General" sourceLinked="1"/>
        <c:majorTickMark val="out"/>
        <c:minorTickMark val="none"/>
        <c:tickLblPos val="nextTo"/>
        <c:txPr>
          <a:bodyPr/>
          <a:lstStyle/>
          <a:p>
            <a:pPr>
              <a:defRPr sz="1000" b="1"/>
            </a:pPr>
            <a:endParaRPr lang="en-US"/>
          </a:p>
        </c:txPr>
        <c:crossAx val="213655480"/>
        <c:crosses val="max"/>
        <c:crossBetween val="between"/>
        <c:majorUnit val="3"/>
      </c:valAx>
      <c:catAx>
        <c:axId val="213655480"/>
        <c:scaling>
          <c:orientation val="minMax"/>
        </c:scaling>
        <c:delete val="1"/>
        <c:axPos val="b"/>
        <c:majorTickMark val="out"/>
        <c:minorTickMark val="none"/>
        <c:tickLblPos val="nextTo"/>
        <c:crossAx val="213655088"/>
        <c:crosses val="autoZero"/>
        <c:auto val="1"/>
        <c:lblAlgn val="ctr"/>
        <c:lblOffset val="100"/>
        <c:noMultiLvlLbl val="0"/>
      </c:catAx>
    </c:plotArea>
    <c:legend>
      <c:legendPos val="r"/>
      <c:layout>
        <c:manualLayout>
          <c:xMode val="edge"/>
          <c:yMode val="edge"/>
          <c:x val="0"/>
          <c:y val="0.90497193838896151"/>
          <c:w val="0.96918214685495463"/>
          <c:h val="9.5028061611038495E-2"/>
        </c:manualLayout>
      </c:layout>
      <c:overlay val="0"/>
      <c:spPr>
        <a:solidFill>
          <a:schemeClr val="bg1">
            <a:lumMod val="85000"/>
          </a:schemeClr>
        </a:solidFill>
      </c:spPr>
      <c:txPr>
        <a:bodyPr/>
        <a:lstStyle/>
        <a:p>
          <a:pPr>
            <a:defRPr sz="1000"/>
          </a:pPr>
          <a:endParaRPr lang="en-US"/>
        </a:p>
      </c:txPr>
    </c:legend>
    <c:plotVisOnly val="0"/>
    <c:dispBlanksAs val="span"/>
    <c:showDLblsOverMax val="0"/>
  </c:chart>
  <c:spPr>
    <a:solidFill>
      <a:schemeClr val="bg1"/>
    </a:solid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56400154128644E-2"/>
          <c:y val="3.0120619993874949E-2"/>
          <c:w val="0.88160139736877152"/>
          <c:h val="0.78996659212100728"/>
        </c:manualLayout>
      </c:layout>
      <c:lineChart>
        <c:grouping val="standard"/>
        <c:varyColors val="0"/>
        <c:ser>
          <c:idx val="0"/>
          <c:order val="0"/>
          <c:tx>
            <c:strRef>
              <c:f>Sheet2!$B$2</c:f>
              <c:strCache>
                <c:ptCount val="1"/>
                <c:pt idx="0">
                  <c:v>Burkina Faso</c:v>
                </c:pt>
              </c:strCache>
            </c:strRef>
          </c:tx>
          <c:spPr>
            <a:ln w="28575" cap="rnd">
              <a:solidFill>
                <a:schemeClr val="accent1"/>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Sheet2!$B$3:$B$35</c:f>
              <c:numCache>
                <c:formatCode>General</c:formatCode>
                <c:ptCount val="33"/>
                <c:pt idx="8">
                  <c:v>9.4</c:v>
                </c:pt>
                <c:pt idx="13">
                  <c:v>35.9</c:v>
                </c:pt>
                <c:pt idx="18">
                  <c:v>46.1</c:v>
                </c:pt>
                <c:pt idx="25">
                  <c:v>46</c:v>
                </c:pt>
              </c:numCache>
            </c:numRef>
          </c:val>
          <c:smooth val="0"/>
          <c:extLst xmlns:c16r2="http://schemas.microsoft.com/office/drawing/2015/06/chart">
            <c:ext xmlns:c16="http://schemas.microsoft.com/office/drawing/2014/chart" uri="{C3380CC4-5D6E-409C-BE32-E72D297353CC}">
              <c16:uniqueId val="{00000000-0B81-47D6-BDC0-0A4F1543DFC5}"/>
            </c:ext>
          </c:extLst>
        </c:ser>
        <c:ser>
          <c:idx val="1"/>
          <c:order val="1"/>
          <c:tx>
            <c:strRef>
              <c:f>Sheet2!$C$2</c:f>
              <c:strCache>
                <c:ptCount val="1"/>
                <c:pt idx="0">
                  <c:v>Cameroon</c:v>
                </c:pt>
              </c:strCache>
            </c:strRef>
          </c:tx>
          <c:spPr>
            <a:ln w="28575" cap="rnd">
              <a:solidFill>
                <a:schemeClr val="accent2"/>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Sheet2!$C$3:$C$35</c:f>
              <c:numCache>
                <c:formatCode>General</c:formatCode>
                <c:ptCount val="33"/>
                <c:pt idx="6">
                  <c:v>2.9</c:v>
                </c:pt>
                <c:pt idx="13">
                  <c:v>13.9</c:v>
                </c:pt>
                <c:pt idx="19">
                  <c:v>42.8</c:v>
                </c:pt>
                <c:pt idx="26">
                  <c:v>41</c:v>
                </c:pt>
              </c:numCache>
            </c:numRef>
          </c:val>
          <c:smooth val="0"/>
          <c:extLst xmlns:c16r2="http://schemas.microsoft.com/office/drawing/2015/06/chart">
            <c:ext xmlns:c16="http://schemas.microsoft.com/office/drawing/2014/chart" uri="{C3380CC4-5D6E-409C-BE32-E72D297353CC}">
              <c16:uniqueId val="{00000001-0B81-47D6-BDC0-0A4F1543DFC5}"/>
            </c:ext>
          </c:extLst>
        </c:ser>
        <c:ser>
          <c:idx val="2"/>
          <c:order val="2"/>
          <c:tx>
            <c:strRef>
              <c:f>Sheet2!$D$2</c:f>
              <c:strCache>
                <c:ptCount val="1"/>
                <c:pt idx="0">
                  <c:v>Lesotho</c:v>
                </c:pt>
              </c:strCache>
            </c:strRef>
          </c:tx>
          <c:spPr>
            <a:ln w="28575" cap="rnd">
              <a:solidFill>
                <a:schemeClr val="accent3"/>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Sheet2!$D$3:$D$35</c:f>
              <c:numCache>
                <c:formatCode>General</c:formatCode>
                <c:ptCount val="33"/>
                <c:pt idx="19">
                  <c:v>19.7</c:v>
                </c:pt>
                <c:pt idx="24">
                  <c:v>31</c:v>
                </c:pt>
                <c:pt idx="29">
                  <c:v>45</c:v>
                </c:pt>
              </c:numCache>
            </c:numRef>
          </c:val>
          <c:smooth val="0"/>
          <c:extLst xmlns:c16r2="http://schemas.microsoft.com/office/drawing/2015/06/chart">
            <c:ext xmlns:c16="http://schemas.microsoft.com/office/drawing/2014/chart" uri="{C3380CC4-5D6E-409C-BE32-E72D297353CC}">
              <c16:uniqueId val="{00000002-0B81-47D6-BDC0-0A4F1543DFC5}"/>
            </c:ext>
          </c:extLst>
        </c:ser>
        <c:ser>
          <c:idx val="3"/>
          <c:order val="3"/>
          <c:tx>
            <c:strRef>
              <c:f>Sheet2!$E$2</c:f>
              <c:strCache>
                <c:ptCount val="1"/>
                <c:pt idx="0">
                  <c:v>Namibia</c:v>
                </c:pt>
              </c:strCache>
            </c:strRef>
          </c:tx>
          <c:spPr>
            <a:ln w="28575" cap="rnd">
              <a:solidFill>
                <a:schemeClr val="accent4"/>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Sheet2!$E$3:$E$35</c:f>
              <c:numCache>
                <c:formatCode>General</c:formatCode>
                <c:ptCount val="33"/>
                <c:pt idx="7">
                  <c:v>1.5</c:v>
                </c:pt>
                <c:pt idx="15">
                  <c:v>19.899999999999999</c:v>
                </c:pt>
                <c:pt idx="21">
                  <c:v>42.4</c:v>
                </c:pt>
                <c:pt idx="28">
                  <c:v>40.200000000000003</c:v>
                </c:pt>
              </c:numCache>
            </c:numRef>
          </c:val>
          <c:smooth val="0"/>
          <c:extLst xmlns:c16r2="http://schemas.microsoft.com/office/drawing/2015/06/chart">
            <c:ext xmlns:c16="http://schemas.microsoft.com/office/drawing/2014/chart" uri="{C3380CC4-5D6E-409C-BE32-E72D297353CC}">
              <c16:uniqueId val="{00000003-0B81-47D6-BDC0-0A4F1543DFC5}"/>
            </c:ext>
          </c:extLst>
        </c:ser>
        <c:ser>
          <c:idx val="4"/>
          <c:order val="4"/>
          <c:tx>
            <c:strRef>
              <c:f>Sheet2!$F$2</c:f>
              <c:strCache>
                <c:ptCount val="1"/>
                <c:pt idx="0">
                  <c:v>Nigeria</c:v>
                </c:pt>
              </c:strCache>
            </c:strRef>
          </c:tx>
          <c:spPr>
            <a:ln w="28575" cap="rnd">
              <a:solidFill>
                <a:schemeClr val="accent5"/>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Sheet2!$F$3:$F$35</c:f>
              <c:numCache>
                <c:formatCode>General</c:formatCode>
                <c:ptCount val="33"/>
                <c:pt idx="5">
                  <c:v>3.7</c:v>
                </c:pt>
                <c:pt idx="18">
                  <c:v>23.8</c:v>
                </c:pt>
                <c:pt idx="23">
                  <c:v>35.1</c:v>
                </c:pt>
                <c:pt idx="28">
                  <c:v>39.5</c:v>
                </c:pt>
              </c:numCache>
            </c:numRef>
          </c:val>
          <c:smooth val="0"/>
          <c:extLst xmlns:c16r2="http://schemas.microsoft.com/office/drawing/2015/06/chart">
            <c:ext xmlns:c16="http://schemas.microsoft.com/office/drawing/2014/chart" uri="{C3380CC4-5D6E-409C-BE32-E72D297353CC}">
              <c16:uniqueId val="{00000004-0B81-47D6-BDC0-0A4F1543DFC5}"/>
            </c:ext>
          </c:extLst>
        </c:ser>
        <c:ser>
          <c:idx val="5"/>
          <c:order val="5"/>
          <c:tx>
            <c:strRef>
              <c:f>Sheet2!$G$2</c:f>
              <c:strCache>
                <c:ptCount val="1"/>
                <c:pt idx="0">
                  <c:v>Peru</c:v>
                </c:pt>
              </c:strCache>
            </c:strRef>
          </c:tx>
          <c:spPr>
            <a:ln w="28575" cap="rnd">
              <a:solidFill>
                <a:schemeClr val="accent6"/>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Sheet2!$G$3:$G$35</c:f>
              <c:numCache>
                <c:formatCode>General</c:formatCode>
                <c:ptCount val="33"/>
                <c:pt idx="6">
                  <c:v>10.199999999999999</c:v>
                </c:pt>
                <c:pt idx="11">
                  <c:v>17</c:v>
                </c:pt>
                <c:pt idx="15">
                  <c:v>16.5</c:v>
                </c:pt>
                <c:pt idx="19">
                  <c:v>33.799999999999997</c:v>
                </c:pt>
                <c:pt idx="22">
                  <c:v>33.4</c:v>
                </c:pt>
                <c:pt idx="24">
                  <c:v>35.799999999999997</c:v>
                </c:pt>
                <c:pt idx="25">
                  <c:v>32.700000000000003</c:v>
                </c:pt>
                <c:pt idx="26">
                  <c:v>34.1</c:v>
                </c:pt>
                <c:pt idx="27">
                  <c:v>35.4</c:v>
                </c:pt>
              </c:numCache>
            </c:numRef>
          </c:val>
          <c:smooth val="0"/>
          <c:extLst xmlns:c16r2="http://schemas.microsoft.com/office/drawing/2015/06/chart">
            <c:ext xmlns:c16="http://schemas.microsoft.com/office/drawing/2014/chart" uri="{C3380CC4-5D6E-409C-BE32-E72D297353CC}">
              <c16:uniqueId val="{00000005-0B81-47D6-BDC0-0A4F1543DFC5}"/>
            </c:ext>
          </c:extLst>
        </c:ser>
        <c:ser>
          <c:idx val="6"/>
          <c:order val="6"/>
          <c:tx>
            <c:strRef>
              <c:f>Sheet2!$H$2</c:f>
              <c:strCache>
                <c:ptCount val="1"/>
                <c:pt idx="0">
                  <c:v>Zimbabwe</c:v>
                </c:pt>
              </c:strCache>
            </c:strRef>
          </c:tx>
          <c:spPr>
            <a:ln w="28575" cap="rnd">
              <a:solidFill>
                <a:schemeClr val="accent1">
                  <a:lumMod val="6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Sheet2!$H$3:$H$35</c:f>
              <c:numCache>
                <c:formatCode>General</c:formatCode>
                <c:ptCount val="33"/>
                <c:pt idx="3">
                  <c:v>1.9</c:v>
                </c:pt>
                <c:pt idx="9">
                  <c:v>13.6</c:v>
                </c:pt>
                <c:pt idx="14">
                  <c:v>19.3</c:v>
                </c:pt>
                <c:pt idx="20">
                  <c:v>26.3</c:v>
                </c:pt>
                <c:pt idx="25">
                  <c:v>30.4</c:v>
                </c:pt>
                <c:pt idx="30">
                  <c:v>26.7</c:v>
                </c:pt>
              </c:numCache>
            </c:numRef>
          </c:val>
          <c:smooth val="0"/>
          <c:extLst xmlns:c16r2="http://schemas.microsoft.com/office/drawing/2015/06/chart">
            <c:ext xmlns:c16="http://schemas.microsoft.com/office/drawing/2014/chart" uri="{C3380CC4-5D6E-409C-BE32-E72D297353CC}">
              <c16:uniqueId val="{00000006-0B81-47D6-BDC0-0A4F1543DFC5}"/>
            </c:ext>
          </c:extLst>
        </c:ser>
        <c:ser>
          <c:idx val="7"/>
          <c:order val="7"/>
          <c:tx>
            <c:strRef>
              <c:f>Sheet2!$I$2</c:f>
              <c:strCache>
                <c:ptCount val="1"/>
                <c:pt idx="0">
                  <c:v>Togo</c:v>
                </c:pt>
              </c:strCache>
            </c:strRef>
          </c:tx>
          <c:spPr>
            <a:ln w="28575" cap="rnd">
              <a:solidFill>
                <a:schemeClr val="accent2">
                  <a:lumMod val="6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Sheet2!$I$3:$I$35</c:f>
              <c:numCache>
                <c:formatCode>General</c:formatCode>
                <c:ptCount val="33"/>
                <c:pt idx="3">
                  <c:v>4</c:v>
                </c:pt>
                <c:pt idx="13">
                  <c:v>18.5</c:v>
                </c:pt>
                <c:pt idx="28">
                  <c:v>29.7</c:v>
                </c:pt>
              </c:numCache>
            </c:numRef>
          </c:val>
          <c:smooth val="0"/>
          <c:extLst xmlns:c16r2="http://schemas.microsoft.com/office/drawing/2015/06/chart">
            <c:ext xmlns:c16="http://schemas.microsoft.com/office/drawing/2014/chart" uri="{C3380CC4-5D6E-409C-BE32-E72D297353CC}">
              <c16:uniqueId val="{00000007-0B81-47D6-BDC0-0A4F1543DFC5}"/>
            </c:ext>
          </c:extLst>
        </c:ser>
        <c:dLbls>
          <c:showLegendKey val="0"/>
          <c:showVal val="0"/>
          <c:showCatName val="0"/>
          <c:showSerName val="0"/>
          <c:showPercent val="0"/>
          <c:showBubbleSize val="0"/>
        </c:dLbls>
        <c:smooth val="0"/>
        <c:axId val="208867112"/>
        <c:axId val="208867504"/>
        <c:extLst xmlns:c16r2="http://schemas.microsoft.com/office/drawing/2015/06/chart">
          <c:ext xmlns:c15="http://schemas.microsoft.com/office/drawing/2012/chart" uri="{02D57815-91ED-43cb-92C2-25804820EDAC}">
            <c15:filteredLineSeries>
              <c15:ser>
                <c:idx val="8"/>
                <c:order val="8"/>
                <c:tx>
                  <c:strRef>
                    <c:extLst xmlns:c16r2="http://schemas.microsoft.com/office/drawing/2015/06/chart">
                      <c:ext uri="{02D57815-91ED-43cb-92C2-25804820EDAC}">
                        <c15:formulaRef>
                          <c15:sqref>Sheet2!$J$2</c15:sqref>
                        </c15:formulaRef>
                      </c:ext>
                    </c:extLst>
                    <c:strCache>
                      <c:ptCount val="1"/>
                      <c:pt idx="0">
                        <c:v>Cambodia</c:v>
                      </c:pt>
                    </c:strCache>
                  </c:strRef>
                </c:tx>
                <c:spPr>
                  <a:ln w="28575" cap="rnd">
                    <a:solidFill>
                      <a:schemeClr val="accent3">
                        <a:lumMod val="60000"/>
                      </a:schemeClr>
                    </a:solidFill>
                    <a:round/>
                  </a:ln>
                  <a:effectLst/>
                </c:spPr>
                <c:marker>
                  <c:symbol val="none"/>
                </c:marker>
                <c:cat>
                  <c:numRef>
                    <c:extLst xmlns:c16r2="http://schemas.microsoft.com/office/drawing/2015/06/chart">
                      <c:ex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c:ext uri="{02D57815-91ED-43cb-92C2-25804820EDAC}">
                        <c15:formulaRef>
                          <c15:sqref>Sheet2!$J$3:$J$35</c15:sqref>
                        </c15:formulaRef>
                      </c:ext>
                    </c:extLst>
                    <c:numCache>
                      <c:formatCode>General</c:formatCode>
                      <c:ptCount val="33"/>
                      <c:pt idx="15">
                        <c:v>28.8</c:v>
                      </c:pt>
                      <c:pt idx="25">
                        <c:v>5.7</c:v>
                      </c:pt>
                      <c:pt idx="29">
                        <c:v>24.5</c:v>
                      </c:pt>
                    </c:numCache>
                  </c:numRef>
                </c:val>
                <c:smooth val="0"/>
                <c:extLst xmlns:c16r2="http://schemas.microsoft.com/office/drawing/2015/06/chart">
                  <c:ext xmlns:c16="http://schemas.microsoft.com/office/drawing/2014/chart" uri="{C3380CC4-5D6E-409C-BE32-E72D297353CC}">
                    <c16:uniqueId val="{00000008-0B81-47D6-BDC0-0A4F1543DFC5}"/>
                  </c:ext>
                </c:extLst>
              </c15:ser>
            </c15:filteredLineSeries>
            <c15:filteredLine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Sheet2!$K$2</c15:sqref>
                        </c15:formulaRef>
                      </c:ext>
                    </c:extLst>
                    <c:strCache>
                      <c:ptCount val="1"/>
                      <c:pt idx="0">
                        <c:v>Haiti</c:v>
                      </c:pt>
                    </c:strCache>
                  </c:strRef>
                </c:tx>
                <c:spPr>
                  <a:ln w="28575" cap="rnd">
                    <a:solidFill>
                      <a:schemeClr val="accent4">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Sheet2!$K$3:$K$35</c15:sqref>
                        </c15:formulaRef>
                      </c:ext>
                    </c:extLst>
                    <c:numCache>
                      <c:formatCode>General</c:formatCode>
                      <c:ptCount val="33"/>
                      <c:pt idx="9">
                        <c:v>11.4</c:v>
                      </c:pt>
                      <c:pt idx="15">
                        <c:v>20.100000000000001</c:v>
                      </c:pt>
                      <c:pt idx="20">
                        <c:v>27.6</c:v>
                      </c:pt>
                      <c:pt idx="27">
                        <c:v>23.6</c:v>
                      </c:pt>
                      <c:pt idx="31">
                        <c:v>22.5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9-0B81-47D6-BDC0-0A4F1543DFC5}"/>
                  </c:ext>
                </c:extLst>
              </c15:ser>
            </c15:filteredLineSeries>
            <c15:filteredLineSeries>
              <c15:ser>
                <c:idx val="10"/>
                <c:order val="10"/>
                <c:tx>
                  <c:strRef>
                    <c:extLst xmlns:c16r2="http://schemas.microsoft.com/office/drawing/2015/06/chart" xmlns:c15="http://schemas.microsoft.com/office/drawing/2012/chart">
                      <c:ext xmlns:c15="http://schemas.microsoft.com/office/drawing/2012/chart" uri="{02D57815-91ED-43cb-92C2-25804820EDAC}">
                        <c15:formulaRef>
                          <c15:sqref>Sheet2!$L$2</c15:sqref>
                        </c15:formulaRef>
                      </c:ext>
                    </c:extLst>
                    <c:strCache>
                      <c:ptCount val="1"/>
                      <c:pt idx="0">
                        <c:v>Guinea</c:v>
                      </c:pt>
                    </c:strCache>
                  </c:strRef>
                </c:tx>
                <c:spPr>
                  <a:ln w="28575" cap="rnd">
                    <a:solidFill>
                      <a:schemeClr val="accent5">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Sheet2!$L$3:$L$35</c15:sqref>
                        </c15:formulaRef>
                      </c:ext>
                    </c:extLst>
                    <c:numCache>
                      <c:formatCode>General</c:formatCode>
                      <c:ptCount val="33"/>
                      <c:pt idx="14">
                        <c:v>20.100000000000001</c:v>
                      </c:pt>
                      <c:pt idx="20">
                        <c:v>26.9</c:v>
                      </c:pt>
                      <c:pt idx="27">
                        <c:v>23.2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A-0B81-47D6-BDC0-0A4F1543DFC5}"/>
                  </c:ext>
                </c:extLst>
              </c15:ser>
            </c15:filteredLineSeries>
            <c15:filteredLine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Sheet2!$M$2</c15:sqref>
                        </c15:formulaRef>
                      </c:ext>
                    </c:extLst>
                    <c:strCache>
                      <c:ptCount val="1"/>
                      <c:pt idx="0">
                        <c:v>Uganda</c:v>
                      </c:pt>
                    </c:strCache>
                  </c:strRef>
                </c:tx>
                <c:spPr>
                  <a:ln w="28575" cap="rnd">
                    <a:solidFill>
                      <a:schemeClr val="accent6">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Sheet2!$M$3:$M$35</c15:sqref>
                        </c15:formulaRef>
                      </c:ext>
                    </c:extLst>
                    <c:numCache>
                      <c:formatCode>General</c:formatCode>
                      <c:ptCount val="33"/>
                      <c:pt idx="3">
                        <c:v>0</c:v>
                      </c:pt>
                      <c:pt idx="10">
                        <c:v>15.3</c:v>
                      </c:pt>
                      <c:pt idx="16">
                        <c:v>29</c:v>
                      </c:pt>
                      <c:pt idx="21">
                        <c:v>26.7</c:v>
                      </c:pt>
                      <c:pt idx="26">
                        <c:v>19</c:v>
                      </c:pt>
                      <c:pt idx="31">
                        <c:v>13.9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B-0B81-47D6-BDC0-0A4F1543DFC5}"/>
                  </c:ext>
                </c:extLst>
              </c15:ser>
            </c15:filteredLineSeries>
            <c15:filteredLineSeries>
              <c15:ser>
                <c:idx val="12"/>
                <c:order val="12"/>
                <c:tx>
                  <c:strRef>
                    <c:extLst xmlns:c16r2="http://schemas.microsoft.com/office/drawing/2015/06/chart" xmlns:c15="http://schemas.microsoft.com/office/drawing/2012/chart">
                      <c:ext xmlns:c15="http://schemas.microsoft.com/office/drawing/2012/chart" uri="{02D57815-91ED-43cb-92C2-25804820EDAC}">
                        <c15:formulaRef>
                          <c15:sqref>Sheet2!$N$2</c15:sqref>
                        </c15:formulaRef>
                      </c:ext>
                    </c:extLst>
                    <c:strCache>
                      <c:ptCount val="1"/>
                      <c:pt idx="0">
                        <c:v>Zambia</c:v>
                      </c:pt>
                    </c:strCache>
                  </c:strRef>
                </c:tx>
                <c:spPr>
                  <a:ln w="28575" cap="rnd">
                    <a:solidFill>
                      <a:schemeClr val="accent1">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Sheet2!$N$3:$N$35</c15:sqref>
                        </c15:formulaRef>
                      </c:ext>
                    </c:extLst>
                    <c:numCache>
                      <c:formatCode>General</c:formatCode>
                      <c:ptCount val="33"/>
                      <c:pt idx="7">
                        <c:v>2.1</c:v>
                      </c:pt>
                      <c:pt idx="11">
                        <c:v>11.6</c:v>
                      </c:pt>
                      <c:pt idx="16">
                        <c:v>15</c:v>
                      </c:pt>
                      <c:pt idx="22">
                        <c:v>26.2</c:v>
                      </c:pt>
                      <c:pt idx="28">
                        <c:v>10.9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C-0B81-47D6-BDC0-0A4F1543DFC5}"/>
                  </c:ext>
                </c:extLst>
              </c15:ser>
            </c15:filteredLineSeries>
            <c15:filteredLineSeries>
              <c15:ser>
                <c:idx val="13"/>
                <c:order val="13"/>
                <c:tx>
                  <c:strRef>
                    <c:extLst xmlns:c16r2="http://schemas.microsoft.com/office/drawing/2015/06/chart" xmlns:c15="http://schemas.microsoft.com/office/drawing/2012/chart">
                      <c:ext xmlns:c15="http://schemas.microsoft.com/office/drawing/2012/chart" uri="{02D57815-91ED-43cb-92C2-25804820EDAC}">
                        <c15:formulaRef>
                          <c15:sqref>Sheet2!$O$2</c15:sqref>
                        </c15:formulaRef>
                      </c:ext>
                    </c:extLst>
                    <c:strCache>
                      <c:ptCount val="1"/>
                      <c:pt idx="0">
                        <c:v>Senegal</c:v>
                      </c:pt>
                    </c:strCache>
                  </c:strRef>
                </c:tx>
                <c:spPr>
                  <a:ln w="28575" cap="rnd">
                    <a:solidFill>
                      <a:schemeClr val="accent2">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Sheet2!$O$3:$O$35</c15:sqref>
                        </c15:formulaRef>
                      </c:ext>
                    </c:extLst>
                    <c:numCache>
                      <c:formatCode>General</c:formatCode>
                      <c:ptCount val="33"/>
                      <c:pt idx="7">
                        <c:v>14.2</c:v>
                      </c:pt>
                      <c:pt idx="12">
                        <c:v>22.9</c:v>
                      </c:pt>
                      <c:pt idx="20">
                        <c:v>24.6</c:v>
                      </c:pt>
                      <c:pt idx="25">
                        <c:v>11.1</c:v>
                      </c:pt>
                      <c:pt idx="27">
                        <c:v>11.9</c:v>
                      </c:pt>
                      <c:pt idx="29">
                        <c:v>16.399999999999999</c:v>
                      </c:pt>
                      <c:pt idx="30">
                        <c:v>19.399999999999999</c:v>
                      </c:pt>
                      <c:pt idx="31">
                        <c:v>12.4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D-0B81-47D6-BDC0-0A4F1543DFC5}"/>
                  </c:ext>
                </c:extLst>
              </c15:ser>
            </c15:filteredLineSeries>
            <c15:filteredLineSeries>
              <c15:ser>
                <c:idx val="14"/>
                <c:order val="14"/>
                <c:tx>
                  <c:strRef>
                    <c:extLst xmlns:c16r2="http://schemas.microsoft.com/office/drawing/2015/06/chart" xmlns:c15="http://schemas.microsoft.com/office/drawing/2012/chart">
                      <c:ext xmlns:c15="http://schemas.microsoft.com/office/drawing/2012/chart" uri="{02D57815-91ED-43cb-92C2-25804820EDAC}">
                        <c15:formulaRef>
                          <c15:sqref>Sheet2!$P$2</c15:sqref>
                        </c15:formulaRef>
                      </c:ext>
                    </c:extLst>
                    <c:strCache>
                      <c:ptCount val="1"/>
                      <c:pt idx="0">
                        <c:v>Bolivia</c:v>
                      </c:pt>
                    </c:strCache>
                  </c:strRef>
                </c:tx>
                <c:spPr>
                  <a:ln w="28575" cap="rnd">
                    <a:solidFill>
                      <a:schemeClr val="accent3">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Sheet2!$P$3:$P$35</c15:sqref>
                        </c15:formulaRef>
                      </c:ext>
                    </c:extLst>
                    <c:numCache>
                      <c:formatCode>General</c:formatCode>
                      <c:ptCount val="33"/>
                      <c:pt idx="4">
                        <c:v>0.3</c:v>
                      </c:pt>
                      <c:pt idx="9">
                        <c:v>8.8000000000000007</c:v>
                      </c:pt>
                      <c:pt idx="13">
                        <c:v>14.7</c:v>
                      </c:pt>
                      <c:pt idx="18">
                        <c:v>13.5</c:v>
                      </c:pt>
                      <c:pt idx="23">
                        <c:v>24.4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E-0B81-47D6-BDC0-0A4F1543DFC5}"/>
                  </c:ext>
                </c:extLst>
              </c15:ser>
            </c15:filteredLineSeries>
            <c15:filteredLineSeries>
              <c15:ser>
                <c:idx val="15"/>
                <c:order val="15"/>
                <c:tx>
                  <c:strRef>
                    <c:extLst xmlns:c16r2="http://schemas.microsoft.com/office/drawing/2015/06/chart" xmlns:c15="http://schemas.microsoft.com/office/drawing/2012/chart">
                      <c:ext xmlns:c15="http://schemas.microsoft.com/office/drawing/2012/chart" uri="{02D57815-91ED-43cb-92C2-25804820EDAC}">
                        <c15:formulaRef>
                          <c15:sqref>Sheet2!$Q$2</c15:sqref>
                        </c15:formulaRef>
                      </c:ext>
                    </c:extLst>
                    <c:strCache>
                      <c:ptCount val="1"/>
                      <c:pt idx="0">
                        <c:v>Ethiopia</c:v>
                      </c:pt>
                    </c:strCache>
                  </c:strRef>
                </c:tx>
                <c:spPr>
                  <a:ln w="28575" cap="rnd">
                    <a:solidFill>
                      <a:schemeClr val="accent4">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Sheet2!$Q$3:$Q$35</c15:sqref>
                        </c15:formulaRef>
                      </c:ext>
                    </c:extLst>
                    <c:numCache>
                      <c:formatCode>General</c:formatCode>
                      <c:ptCount val="33"/>
                      <c:pt idx="15">
                        <c:v>11.4</c:v>
                      </c:pt>
                      <c:pt idx="20">
                        <c:v>23.3</c:v>
                      </c:pt>
                      <c:pt idx="26">
                        <c:v>10.8</c:v>
                      </c:pt>
                      <c:pt idx="31">
                        <c:v>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F-0B81-47D6-BDC0-0A4F1543DFC5}"/>
                  </c:ext>
                </c:extLst>
              </c15:ser>
            </c15:filteredLineSeries>
            <c15:filteredLineSeries>
              <c15:ser>
                <c:idx val="16"/>
                <c:order val="16"/>
                <c:tx>
                  <c:strRef>
                    <c:extLst xmlns:c16r2="http://schemas.microsoft.com/office/drawing/2015/06/chart" xmlns:c15="http://schemas.microsoft.com/office/drawing/2012/chart">
                      <c:ext xmlns:c15="http://schemas.microsoft.com/office/drawing/2012/chart" uri="{02D57815-91ED-43cb-92C2-25804820EDAC}">
                        <c15:formulaRef>
                          <c15:sqref>Sheet2!$R$2</c15:sqref>
                        </c15:formulaRef>
                      </c:ext>
                    </c:extLst>
                    <c:strCache>
                      <c:ptCount val="1"/>
                      <c:pt idx="0">
                        <c:v>Malawi</c:v>
                      </c:pt>
                    </c:strCache>
                  </c:strRef>
                </c:tx>
                <c:spPr>
                  <a:ln w="28575" cap="rnd">
                    <a:solidFill>
                      <a:schemeClr val="accent5">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Sheet2!$R$3:$R$35</c15:sqref>
                        </c15:formulaRef>
                      </c:ext>
                    </c:extLst>
                    <c:numCache>
                      <c:formatCode>General</c:formatCode>
                      <c:ptCount val="33"/>
                      <c:pt idx="15">
                        <c:v>10.8</c:v>
                      </c:pt>
                      <c:pt idx="19">
                        <c:v>9.6999999999999993</c:v>
                      </c:pt>
                      <c:pt idx="25">
                        <c:v>23</c:v>
                      </c:pt>
                      <c:pt idx="30">
                        <c:v>13.9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0-0B81-47D6-BDC0-0A4F1543DFC5}"/>
                  </c:ext>
                </c:extLst>
              </c15:ser>
            </c15:filteredLineSeries>
            <c15:filteredLineSeries>
              <c15:ser>
                <c:idx val="17"/>
                <c:order val="17"/>
                <c:tx>
                  <c:strRef>
                    <c:extLst xmlns:c16r2="http://schemas.microsoft.com/office/drawing/2015/06/chart" xmlns:c15="http://schemas.microsoft.com/office/drawing/2012/chart">
                      <c:ext xmlns:c15="http://schemas.microsoft.com/office/drawing/2012/chart" uri="{02D57815-91ED-43cb-92C2-25804820EDAC}">
                        <c15:formulaRef>
                          <c15:sqref>Sheet2!$S$2</c15:sqref>
                        </c15:formulaRef>
                      </c:ext>
                    </c:extLst>
                    <c:strCache>
                      <c:ptCount val="1"/>
                      <c:pt idx="0">
                        <c:v>Benin</c:v>
                      </c:pt>
                    </c:strCache>
                  </c:strRef>
                </c:tx>
                <c:spPr>
                  <a:ln w="28575" cap="rnd">
                    <a:solidFill>
                      <a:schemeClr val="accent6">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Sheet2!$S$3:$S$35</c15:sqref>
                        </c15:formulaRef>
                      </c:ext>
                    </c:extLst>
                    <c:numCache>
                      <c:formatCode>General</c:formatCode>
                      <c:ptCount val="33"/>
                      <c:pt idx="11">
                        <c:v>8.8000000000000007</c:v>
                      </c:pt>
                      <c:pt idx="16">
                        <c:v>12</c:v>
                      </c:pt>
                      <c:pt idx="21">
                        <c:v>22.6</c:v>
                      </c:pt>
                      <c:pt idx="26">
                        <c:v>15.6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1-0B81-47D6-BDC0-0A4F1543DFC5}"/>
                  </c:ext>
                </c:extLst>
              </c15:ser>
            </c15:filteredLineSeries>
            <c15:filteredLineSeries>
              <c15:ser>
                <c:idx val="18"/>
                <c:order val="18"/>
                <c:tx>
                  <c:strRef>
                    <c:extLst xmlns:c16r2="http://schemas.microsoft.com/office/drawing/2015/06/chart" xmlns:c15="http://schemas.microsoft.com/office/drawing/2012/chart">
                      <c:ext xmlns:c15="http://schemas.microsoft.com/office/drawing/2012/chart" uri="{02D57815-91ED-43cb-92C2-25804820EDAC}">
                        <c15:formulaRef>
                          <c15:sqref>Sheet2!$T$2</c15:sqref>
                        </c15:formulaRef>
                      </c:ext>
                    </c:extLst>
                    <c:strCache>
                      <c:ptCount val="1"/>
                      <c:pt idx="0">
                        <c:v>Niger</c:v>
                      </c:pt>
                    </c:strCache>
                  </c:strRef>
                </c:tx>
                <c:spPr>
                  <a:ln w="28575" cap="rnd">
                    <a:solidFill>
                      <a:schemeClr val="accent1">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Sheet2!$T$3:$T$35</c15:sqref>
                        </c15:formulaRef>
                      </c:ext>
                    </c:extLst>
                    <c:numCache>
                      <c:formatCode>General</c:formatCode>
                      <c:ptCount val="33"/>
                      <c:pt idx="7">
                        <c:v>5.2</c:v>
                      </c:pt>
                      <c:pt idx="13">
                        <c:v>12.4</c:v>
                      </c:pt>
                      <c:pt idx="21">
                        <c:v>16.100000000000001</c:v>
                      </c:pt>
                      <c:pt idx="27">
                        <c:v>21.9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2-0B81-47D6-BDC0-0A4F1543DFC5}"/>
                  </c:ext>
                </c:extLst>
              </c15:ser>
            </c15:filteredLineSeries>
            <c15:filteredLineSeries>
              <c15:ser>
                <c:idx val="19"/>
                <c:order val="19"/>
                <c:tx>
                  <c:strRef>
                    <c:extLst xmlns:c16r2="http://schemas.microsoft.com/office/drawing/2015/06/chart" xmlns:c15="http://schemas.microsoft.com/office/drawing/2012/chart">
                      <c:ext xmlns:c15="http://schemas.microsoft.com/office/drawing/2012/chart" uri="{02D57815-91ED-43cb-92C2-25804820EDAC}">
                        <c15:formulaRef>
                          <c15:sqref>Sheet2!$U$2</c15:sqref>
                        </c15:formulaRef>
                      </c:ext>
                    </c:extLst>
                    <c:strCache>
                      <c:ptCount val="1"/>
                      <c:pt idx="0">
                        <c:v>Colombia</c:v>
                      </c:pt>
                    </c:strCache>
                  </c:strRef>
                </c:tx>
                <c:spPr>
                  <a:ln w="28575" cap="rnd">
                    <a:solidFill>
                      <a:schemeClr val="accent2">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Sheet2!$U$3:$U$35</c15:sqref>
                        </c15:formulaRef>
                      </c:ext>
                    </c:extLst>
                    <c:numCache>
                      <c:formatCode>General</c:formatCode>
                      <c:ptCount val="33"/>
                      <c:pt idx="1">
                        <c:v>1.8</c:v>
                      </c:pt>
                      <c:pt idx="5">
                        <c:v>4</c:v>
                      </c:pt>
                      <c:pt idx="10">
                        <c:v>11</c:v>
                      </c:pt>
                      <c:pt idx="15">
                        <c:v>21.2</c:v>
                      </c:pt>
                      <c:pt idx="20">
                        <c:v>20.7</c:v>
                      </c:pt>
                      <c:pt idx="25">
                        <c:v>21.8</c:v>
                      </c:pt>
                      <c:pt idx="30">
                        <c:v>16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3-0B81-47D6-BDC0-0A4F1543DFC5}"/>
                  </c:ext>
                </c:extLst>
              </c15:ser>
            </c15:filteredLineSeries>
            <c15:filteredLineSeries>
              <c15:ser>
                <c:idx val="20"/>
                <c:order val="20"/>
                <c:tx>
                  <c:strRef>
                    <c:extLst xmlns:c16r2="http://schemas.microsoft.com/office/drawing/2015/06/chart" xmlns:c15="http://schemas.microsoft.com/office/drawing/2012/chart">
                      <c:ext xmlns:c15="http://schemas.microsoft.com/office/drawing/2012/chart" uri="{02D57815-91ED-43cb-92C2-25804820EDAC}">
                        <c15:formulaRef>
                          <c15:sqref>Sheet2!$V$2</c15:sqref>
                        </c15:formulaRef>
                      </c:ext>
                    </c:extLst>
                    <c:strCache>
                      <c:ptCount val="1"/>
                      <c:pt idx="0">
                        <c:v>Kenya</c:v>
                      </c:pt>
                    </c:strCache>
                  </c:strRef>
                </c:tx>
                <c:spPr>
                  <a:ln w="28575" cap="rnd">
                    <a:solidFill>
                      <a:schemeClr val="accent3">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Sheet2!$V$3:$V$35</c15:sqref>
                        </c15:formulaRef>
                      </c:ext>
                    </c:extLst>
                    <c:numCache>
                      <c:formatCode>General</c:formatCode>
                      <c:ptCount val="33"/>
                      <c:pt idx="4">
                        <c:v>0.9</c:v>
                      </c:pt>
                      <c:pt idx="8">
                        <c:v>3.2</c:v>
                      </c:pt>
                      <c:pt idx="13">
                        <c:v>8.1</c:v>
                      </c:pt>
                      <c:pt idx="18">
                        <c:v>15.9</c:v>
                      </c:pt>
                      <c:pt idx="23">
                        <c:v>18</c:v>
                      </c:pt>
                      <c:pt idx="29">
                        <c:v>21.4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4-0B81-47D6-BDC0-0A4F1543DFC5}"/>
                  </c:ext>
                </c:extLst>
              </c15:ser>
            </c15:filteredLineSeries>
            <c15:filteredLineSeries>
              <c15:ser>
                <c:idx val="21"/>
                <c:order val="21"/>
                <c:tx>
                  <c:strRef>
                    <c:extLst xmlns:c16r2="http://schemas.microsoft.com/office/drawing/2015/06/chart" xmlns:c15="http://schemas.microsoft.com/office/drawing/2012/chart">
                      <c:ext xmlns:c15="http://schemas.microsoft.com/office/drawing/2012/chart" uri="{02D57815-91ED-43cb-92C2-25804820EDAC}">
                        <c15:formulaRef>
                          <c15:sqref>Sheet2!$W$2</c15:sqref>
                        </c15:formulaRef>
                      </c:ext>
                    </c:extLst>
                    <c:strCache>
                      <c:ptCount val="1"/>
                      <c:pt idx="0">
                        <c:v>Guatemala</c:v>
                      </c:pt>
                    </c:strCache>
                  </c:strRef>
                </c:tx>
                <c:spPr>
                  <a:ln w="28575" cap="rnd">
                    <a:solidFill>
                      <a:schemeClr val="accent4">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Sheet2!$W$3:$W$35</c15:sqref>
                        </c15:formulaRef>
                      </c:ext>
                    </c:extLst>
                    <c:numCache>
                      <c:formatCode>General</c:formatCode>
                      <c:ptCount val="33"/>
                      <c:pt idx="2">
                        <c:v>0</c:v>
                      </c:pt>
                      <c:pt idx="10">
                        <c:v>5.4</c:v>
                      </c:pt>
                      <c:pt idx="13">
                        <c:v>4.4000000000000004</c:v>
                      </c:pt>
                      <c:pt idx="29">
                        <c:v>21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5-0B81-47D6-BDC0-0A4F1543DFC5}"/>
                  </c:ext>
                </c:extLst>
              </c15:ser>
            </c15:filteredLineSeries>
            <c15:filteredLineSeries>
              <c15:ser>
                <c:idx val="22"/>
                <c:order val="22"/>
                <c:tx>
                  <c:strRef>
                    <c:extLst xmlns:c16r2="http://schemas.microsoft.com/office/drawing/2015/06/chart" xmlns:c15="http://schemas.microsoft.com/office/drawing/2012/chart">
                      <c:ext xmlns:c15="http://schemas.microsoft.com/office/drawing/2012/chart" uri="{02D57815-91ED-43cb-92C2-25804820EDAC}">
                        <c15:formulaRef>
                          <c15:sqref>Sheet2!$X$2</c15:sqref>
                        </c15:formulaRef>
                      </c:ext>
                    </c:extLst>
                    <c:strCache>
                      <c:ptCount val="1"/>
                      <c:pt idx="0">
                        <c:v>Mozambique</c:v>
                      </c:pt>
                    </c:strCache>
                  </c:strRef>
                </c:tx>
                <c:spPr>
                  <a:ln w="28575" cap="rnd">
                    <a:solidFill>
                      <a:schemeClr val="accent5">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Sheet2!$X$3:$X$35</c15:sqref>
                        </c15:formulaRef>
                      </c:ext>
                    </c:extLst>
                    <c:numCache>
                      <c:formatCode>General</c:formatCode>
                      <c:ptCount val="33"/>
                      <c:pt idx="12">
                        <c:v>1.6</c:v>
                      </c:pt>
                      <c:pt idx="18">
                        <c:v>19.5</c:v>
                      </c:pt>
                      <c:pt idx="26">
                        <c:v>15.8</c:v>
                      </c:pt>
                      <c:pt idx="31">
                        <c:v>19.8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6-0B81-47D6-BDC0-0A4F1543DFC5}"/>
                  </c:ext>
                </c:extLst>
              </c15:ser>
            </c15:filteredLineSeries>
            <c15:filteredLineSeries>
              <c15:ser>
                <c:idx val="23"/>
                <c:order val="23"/>
                <c:tx>
                  <c:strRef>
                    <c:extLst xmlns:c16r2="http://schemas.microsoft.com/office/drawing/2015/06/chart" xmlns:c15="http://schemas.microsoft.com/office/drawing/2012/chart">
                      <c:ext xmlns:c15="http://schemas.microsoft.com/office/drawing/2012/chart" uri="{02D57815-91ED-43cb-92C2-25804820EDAC}">
                        <c15:formulaRef>
                          <c15:sqref>Sheet2!$Y$2</c15:sqref>
                        </c15:formulaRef>
                      </c:ext>
                    </c:extLst>
                    <c:strCache>
                      <c:ptCount val="1"/>
                      <c:pt idx="0">
                        <c:v>Cote d'Ivoire</c:v>
                      </c:pt>
                    </c:strCache>
                  </c:strRef>
                </c:tx>
                <c:spPr>
                  <a:ln w="28575" cap="rnd">
                    <a:solidFill>
                      <a:schemeClr val="accent6">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Sheet2!$Y$3:$Y$35</c15:sqref>
                        </c15:formulaRef>
                      </c:ext>
                    </c:extLst>
                    <c:numCache>
                      <c:formatCode>General</c:formatCode>
                      <c:ptCount val="33"/>
                      <c:pt idx="9">
                        <c:v>10.5</c:v>
                      </c:pt>
                      <c:pt idx="13">
                        <c:v>16</c:v>
                      </c:pt>
                      <c:pt idx="26">
                        <c:v>18.5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7-0B81-47D6-BDC0-0A4F1543DFC5}"/>
                  </c:ext>
                </c:extLst>
              </c15:ser>
            </c15:filteredLineSeries>
            <c15:filteredLineSeries>
              <c15:ser>
                <c:idx val="24"/>
                <c:order val="24"/>
                <c:tx>
                  <c:strRef>
                    <c:extLst xmlns:c16r2="http://schemas.microsoft.com/office/drawing/2015/06/chart" xmlns:c15="http://schemas.microsoft.com/office/drawing/2012/chart">
                      <c:ext xmlns:c15="http://schemas.microsoft.com/office/drawing/2012/chart" uri="{02D57815-91ED-43cb-92C2-25804820EDAC}">
                        <c15:formulaRef>
                          <c15:sqref>Sheet2!$Z$2</c15:sqref>
                        </c15:formulaRef>
                      </c:ext>
                    </c:extLst>
                    <c:strCache>
                      <c:ptCount val="1"/>
                      <c:pt idx="0">
                        <c:v>Ghana</c:v>
                      </c:pt>
                    </c:strCache>
                  </c:strRef>
                </c:tx>
                <c:spPr>
                  <a:ln w="28575" cap="rnd">
                    <a:solidFill>
                      <a:schemeClr val="accent1">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Sheet2!$Z$3:$Z$35</c15:sqref>
                        </c15:formulaRef>
                      </c:ext>
                    </c:extLst>
                    <c:numCache>
                      <c:formatCode>General</c:formatCode>
                      <c:ptCount val="33"/>
                      <c:pt idx="3">
                        <c:v>0.4</c:v>
                      </c:pt>
                      <c:pt idx="8">
                        <c:v>10.3</c:v>
                      </c:pt>
                      <c:pt idx="13">
                        <c:v>10.6</c:v>
                      </c:pt>
                      <c:pt idx="18">
                        <c:v>18</c:v>
                      </c:pt>
                      <c:pt idx="23">
                        <c:v>17.600000000000001</c:v>
                      </c:pt>
                      <c:pt idx="29">
                        <c:v>7.9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8-0B81-47D6-BDC0-0A4F1543DFC5}"/>
                  </c:ext>
                </c:extLst>
              </c15:ser>
            </c15:filteredLineSeries>
            <c15:filteredLineSeries>
              <c15:ser>
                <c:idx val="25"/>
                <c:order val="25"/>
                <c:tx>
                  <c:strRef>
                    <c:extLst xmlns:c16r2="http://schemas.microsoft.com/office/drawing/2015/06/chart" xmlns:c15="http://schemas.microsoft.com/office/drawing/2012/chart">
                      <c:ext xmlns:c15="http://schemas.microsoft.com/office/drawing/2012/chart" uri="{02D57815-91ED-43cb-92C2-25804820EDAC}">
                        <c15:formulaRef>
                          <c15:sqref>Sheet2!$AA$2</c15:sqref>
                        </c15:formulaRef>
                      </c:ext>
                    </c:extLst>
                    <c:strCache>
                      <c:ptCount val="1"/>
                      <c:pt idx="0">
                        <c:v>Tanzania</c:v>
                      </c:pt>
                    </c:strCache>
                  </c:strRef>
                </c:tx>
                <c:spPr>
                  <a:ln w="28575" cap="rnd">
                    <a:solidFill>
                      <a:schemeClr val="accent2">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Sheet2!$AA$3:$AA$35</c15:sqref>
                        </c15:formulaRef>
                      </c:ext>
                    </c:extLst>
                    <c:numCache>
                      <c:formatCode>General</c:formatCode>
                      <c:ptCount val="33"/>
                      <c:pt idx="6">
                        <c:v>3.1</c:v>
                      </c:pt>
                      <c:pt idx="11">
                        <c:v>6.3</c:v>
                      </c:pt>
                      <c:pt idx="14">
                        <c:v>9.1</c:v>
                      </c:pt>
                      <c:pt idx="19">
                        <c:v>15.4</c:v>
                      </c:pt>
                      <c:pt idx="25">
                        <c:v>15.8</c:v>
                      </c:pt>
                      <c:pt idx="30">
                        <c:v>14.8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9-0B81-47D6-BDC0-0A4F1543DFC5}"/>
                  </c:ext>
                </c:extLst>
              </c15:ser>
            </c15:filteredLineSeries>
            <c15:filteredLineSeries>
              <c15:ser>
                <c:idx val="26"/>
                <c:order val="26"/>
                <c:tx>
                  <c:strRef>
                    <c:extLst xmlns:c16r2="http://schemas.microsoft.com/office/drawing/2015/06/chart" xmlns:c15="http://schemas.microsoft.com/office/drawing/2012/chart">
                      <c:ext xmlns:c15="http://schemas.microsoft.com/office/drawing/2012/chart" uri="{02D57815-91ED-43cb-92C2-25804820EDAC}">
                        <c15:formulaRef>
                          <c15:sqref>Sheet2!$AB$2</c15:sqref>
                        </c15:formulaRef>
                      </c:ext>
                    </c:extLst>
                    <c:strCache>
                      <c:ptCount val="1"/>
                      <c:pt idx="0">
                        <c:v>Dominican Republic</c:v>
                      </c:pt>
                    </c:strCache>
                  </c:strRef>
                </c:tx>
                <c:spPr>
                  <a:ln w="28575" cap="rnd">
                    <a:solidFill>
                      <a:schemeClr val="accent3">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Sheet2!$AB$3:$AB$35</c15:sqref>
                        </c15:formulaRef>
                      </c:ext>
                    </c:extLst>
                    <c:numCache>
                      <c:formatCode>General</c:formatCode>
                      <c:ptCount val="33"/>
                      <c:pt idx="6">
                        <c:v>2.9</c:v>
                      </c:pt>
                      <c:pt idx="11">
                        <c:v>9.1</c:v>
                      </c:pt>
                      <c:pt idx="14">
                        <c:v>14.8</c:v>
                      </c:pt>
                      <c:pt idx="17">
                        <c:v>12.6</c:v>
                      </c:pt>
                      <c:pt idx="22">
                        <c:v>14.6</c:v>
                      </c:pt>
                      <c:pt idx="28">
                        <c:v>15.1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A-0B81-47D6-BDC0-0A4F1543DFC5}"/>
                  </c:ext>
                </c:extLst>
              </c15:ser>
            </c15:filteredLineSeries>
            <c15:filteredLineSeries>
              <c15:ser>
                <c:idx val="27"/>
                <c:order val="27"/>
                <c:tx>
                  <c:strRef>
                    <c:extLst xmlns:c16r2="http://schemas.microsoft.com/office/drawing/2015/06/chart" xmlns:c15="http://schemas.microsoft.com/office/drawing/2012/chart">
                      <c:ext xmlns:c15="http://schemas.microsoft.com/office/drawing/2012/chart" uri="{02D57815-91ED-43cb-92C2-25804820EDAC}">
                        <c15:formulaRef>
                          <c15:sqref>Sheet2!$AC$2</c15:sqref>
                        </c15:formulaRef>
                      </c:ext>
                    </c:extLst>
                    <c:strCache>
                      <c:ptCount val="1"/>
                      <c:pt idx="0">
                        <c:v>Philippines</c:v>
                      </c:pt>
                    </c:strCache>
                  </c:strRef>
                </c:tx>
                <c:spPr>
                  <a:ln w="28575" cap="rnd">
                    <a:solidFill>
                      <a:schemeClr val="accent4">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Sheet2!$AC$3:$AC$35</c15:sqref>
                        </c15:formulaRef>
                      </c:ext>
                    </c:extLst>
                    <c:numCache>
                      <c:formatCode>General</c:formatCode>
                      <c:ptCount val="33"/>
                      <c:pt idx="8">
                        <c:v>0</c:v>
                      </c:pt>
                      <c:pt idx="13">
                        <c:v>12.4</c:v>
                      </c:pt>
                      <c:pt idx="18">
                        <c:v>5.0999999999999996</c:v>
                      </c:pt>
                      <c:pt idx="23">
                        <c:v>11.2</c:v>
                      </c:pt>
                      <c:pt idx="28">
                        <c:v>13.6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B-0B81-47D6-BDC0-0A4F1543DFC5}"/>
                  </c:ext>
                </c:extLst>
              </c15:ser>
            </c15:filteredLineSeries>
            <c15:filteredLineSeries>
              <c15:ser>
                <c:idx val="28"/>
                <c:order val="28"/>
                <c:tx>
                  <c:strRef>
                    <c:extLst xmlns:c16r2="http://schemas.microsoft.com/office/drawing/2015/06/chart" xmlns:c15="http://schemas.microsoft.com/office/drawing/2012/chart">
                      <c:ext xmlns:c15="http://schemas.microsoft.com/office/drawing/2012/chart" uri="{02D57815-91ED-43cb-92C2-25804820EDAC}">
                        <c15:formulaRef>
                          <c15:sqref>Sheet2!$AD$2</c15:sqref>
                        </c15:formulaRef>
                      </c:ext>
                    </c:extLst>
                    <c:strCache>
                      <c:ptCount val="1"/>
                      <c:pt idx="0">
                        <c:v>Rwanda</c:v>
                      </c:pt>
                    </c:strCache>
                  </c:strRef>
                </c:tx>
                <c:spPr>
                  <a:ln w="28575" cap="rnd">
                    <a:solidFill>
                      <a:schemeClr val="accent5">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Sheet2!$AD$3:$AD$35</c15:sqref>
                        </c15:formulaRef>
                      </c:ext>
                    </c:extLst>
                    <c:numCache>
                      <c:formatCode>General</c:formatCode>
                      <c:ptCount val="33"/>
                      <c:pt idx="7">
                        <c:v>3.9</c:v>
                      </c:pt>
                      <c:pt idx="15">
                        <c:v>11</c:v>
                      </c:pt>
                      <c:pt idx="20">
                        <c:v>3.8</c:v>
                      </c:pt>
                      <c:pt idx="25">
                        <c:v>11.7</c:v>
                      </c:pt>
                      <c:pt idx="29">
                        <c:v>5.6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C-0B81-47D6-BDC0-0A4F1543DFC5}"/>
                  </c:ext>
                </c:extLst>
              </c15:ser>
            </c15:filteredLineSeries>
            <c15:filteredLineSeries>
              <c15:ser>
                <c:idx val="29"/>
                <c:order val="29"/>
                <c:tx>
                  <c:strRef>
                    <c:extLst xmlns:c16r2="http://schemas.microsoft.com/office/drawing/2015/06/chart" xmlns:c15="http://schemas.microsoft.com/office/drawing/2012/chart">
                      <c:ext xmlns:c15="http://schemas.microsoft.com/office/drawing/2012/chart" uri="{02D57815-91ED-43cb-92C2-25804820EDAC}">
                        <c15:formulaRef>
                          <c15:sqref>Sheet2!$AE$2</c15:sqref>
                        </c15:formulaRef>
                      </c:ext>
                    </c:extLst>
                    <c:strCache>
                      <c:ptCount val="1"/>
                      <c:pt idx="0">
                        <c:v>Chad</c:v>
                      </c:pt>
                    </c:strCache>
                  </c:strRef>
                </c:tx>
                <c:spPr>
                  <a:ln w="28575" cap="rnd">
                    <a:solidFill>
                      <a:schemeClr val="accent6">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Sheet2!$AE$3:$AE$35</c15:sqref>
                        </c15:formulaRef>
                      </c:ext>
                    </c:extLst>
                    <c:numCache>
                      <c:formatCode>General</c:formatCode>
                      <c:ptCount val="33"/>
                      <c:pt idx="11">
                        <c:v>3.6</c:v>
                      </c:pt>
                      <c:pt idx="19">
                        <c:v>4</c:v>
                      </c:pt>
                      <c:pt idx="28">
                        <c:v>11.5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D-0B81-47D6-BDC0-0A4F1543DFC5}"/>
                  </c:ext>
                </c:extLst>
              </c15:ser>
            </c15:filteredLineSeries>
            <c15:filteredLineSeries>
              <c15:ser>
                <c:idx val="30"/>
                <c:order val="30"/>
                <c:tx>
                  <c:strRef>
                    <c:extLst xmlns:c16r2="http://schemas.microsoft.com/office/drawing/2015/06/chart" xmlns:c15="http://schemas.microsoft.com/office/drawing/2012/chart">
                      <c:ext xmlns:c15="http://schemas.microsoft.com/office/drawing/2012/chart" uri="{02D57815-91ED-43cb-92C2-25804820EDAC}">
                        <c15:formulaRef>
                          <c15:sqref>Sheet2!$AF$2</c15:sqref>
                        </c15:formulaRef>
                      </c:ext>
                    </c:extLst>
                    <c:strCache>
                      <c:ptCount val="1"/>
                      <c:pt idx="0">
                        <c:v>Liberia</c:v>
                      </c:pt>
                    </c:strCache>
                  </c:strRef>
                </c:tx>
                <c:spPr>
                  <a:ln w="28575" cap="rnd">
                    <a:solidFill>
                      <a:schemeClr val="accent1">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Sheet2!$AF$3:$AF$35</c15:sqref>
                        </c15:formulaRef>
                      </c:ext>
                    </c:extLst>
                    <c:numCache>
                      <c:formatCode>General</c:formatCode>
                      <c:ptCount val="33"/>
                      <c:pt idx="0">
                        <c:v>0.7</c:v>
                      </c:pt>
                      <c:pt idx="22">
                        <c:v>10.8</c:v>
                      </c:pt>
                      <c:pt idx="28">
                        <c:v>3.3</c:v>
                      </c:pt>
                      <c:pt idx="31">
                        <c:v>1.3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E-0B81-47D6-BDC0-0A4F1543DFC5}"/>
                  </c:ext>
                </c:extLst>
              </c15:ser>
            </c15:filteredLineSeries>
            <c15:filteredLineSeries>
              <c15:ser>
                <c:idx val="31"/>
                <c:order val="31"/>
                <c:tx>
                  <c:strRef>
                    <c:extLst xmlns:c16r2="http://schemas.microsoft.com/office/drawing/2015/06/chart" xmlns:c15="http://schemas.microsoft.com/office/drawing/2012/chart">
                      <c:ext xmlns:c15="http://schemas.microsoft.com/office/drawing/2012/chart" uri="{02D57815-91ED-43cb-92C2-25804820EDAC}">
                        <c15:formulaRef>
                          <c15:sqref>Sheet2!$AG$2</c15:sqref>
                        </c15:formulaRef>
                      </c:ext>
                    </c:extLst>
                    <c:strCache>
                      <c:ptCount val="1"/>
                      <c:pt idx="0">
                        <c:v>Burundi</c:v>
                      </c:pt>
                    </c:strCache>
                  </c:strRef>
                </c:tx>
                <c:spPr>
                  <a:ln w="28575" cap="rnd">
                    <a:solidFill>
                      <a:schemeClr val="accent2">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Sheet2!$AG$3:$AG$35</c15:sqref>
                        </c15:formulaRef>
                      </c:ext>
                    </c:extLst>
                    <c:numCache>
                      <c:formatCode>General</c:formatCode>
                      <c:ptCount val="33"/>
                      <c:pt idx="2">
                        <c:v>0</c:v>
                      </c:pt>
                      <c:pt idx="25">
                        <c:v>4.4000000000000004</c:v>
                      </c:pt>
                      <c:pt idx="31">
                        <c:v>10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F-0B81-47D6-BDC0-0A4F1543DFC5}"/>
                  </c:ext>
                </c:extLst>
              </c15:ser>
            </c15:filteredLineSeries>
            <c15:filteredLineSeries>
              <c15:ser>
                <c:idx val="32"/>
                <c:order val="32"/>
                <c:tx>
                  <c:strRef>
                    <c:extLst xmlns:c16r2="http://schemas.microsoft.com/office/drawing/2015/06/chart" xmlns:c15="http://schemas.microsoft.com/office/drawing/2012/chart">
                      <c:ext xmlns:c15="http://schemas.microsoft.com/office/drawing/2012/chart" uri="{02D57815-91ED-43cb-92C2-25804820EDAC}">
                        <c15:formulaRef>
                          <c15:sqref>Sheet2!$AH$2</c15:sqref>
                        </c15:formulaRef>
                      </c:ext>
                    </c:extLst>
                    <c:strCache>
                      <c:ptCount val="1"/>
                      <c:pt idx="0">
                        <c:v>Mali</c:v>
                      </c:pt>
                    </c:strCache>
                  </c:strRef>
                </c:tx>
                <c:spPr>
                  <a:ln w="28575" cap="rnd">
                    <a:solidFill>
                      <a:schemeClr val="accent3">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Sheet2!$AH$3:$AH$35</c15:sqref>
                        </c15:formulaRef>
                      </c:ext>
                    </c:extLst>
                    <c:numCache>
                      <c:formatCode>General</c:formatCode>
                      <c:ptCount val="33"/>
                      <c:pt idx="10">
                        <c:v>8.1</c:v>
                      </c:pt>
                      <c:pt idx="16">
                        <c:v>7.1</c:v>
                      </c:pt>
                      <c:pt idx="21">
                        <c:v>9.3000000000000007</c:v>
                      </c:pt>
                      <c:pt idx="27">
                        <c:v>3.6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0-0B81-47D6-BDC0-0A4F1543DFC5}"/>
                  </c:ext>
                </c:extLst>
              </c15:ser>
            </c15:filteredLineSeries>
            <c15:filteredLineSeries>
              <c15:ser>
                <c:idx val="33"/>
                <c:order val="33"/>
                <c:tx>
                  <c:strRef>
                    <c:extLst xmlns:c16r2="http://schemas.microsoft.com/office/drawing/2015/06/chart" xmlns:c15="http://schemas.microsoft.com/office/drawing/2012/chart">
                      <c:ext xmlns:c15="http://schemas.microsoft.com/office/drawing/2012/chart" uri="{02D57815-91ED-43cb-92C2-25804820EDAC}">
                        <c15:formulaRef>
                          <c15:sqref>Sheet2!$AI$2</c15:sqref>
                        </c15:formulaRef>
                      </c:ext>
                    </c:extLst>
                    <c:strCache>
                      <c:ptCount val="1"/>
                      <c:pt idx="0">
                        <c:v>Madagascar</c:v>
                      </c:pt>
                    </c:strCache>
                  </c:strRef>
                </c:tx>
                <c:spPr>
                  <a:ln w="28575" cap="rnd">
                    <a:solidFill>
                      <a:schemeClr val="accent4">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Sheet2!$AI$3:$AI$35</c15:sqref>
                        </c15:formulaRef>
                      </c:ext>
                    </c:extLst>
                    <c:numCache>
                      <c:formatCode>General</c:formatCode>
                      <c:ptCount val="33"/>
                      <c:pt idx="7">
                        <c:v>1.1000000000000001</c:v>
                      </c:pt>
                      <c:pt idx="12">
                        <c:v>2.6</c:v>
                      </c:pt>
                      <c:pt idx="18">
                        <c:v>5.8</c:v>
                      </c:pt>
                      <c:pt idx="23">
                        <c:v>3.2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1-0B81-47D6-BDC0-0A4F1543DFC5}"/>
                  </c:ext>
                </c:extLst>
              </c15:ser>
            </c15:filteredLineSeries>
          </c:ext>
        </c:extLst>
      </c:lineChart>
      <c:catAx>
        <c:axId val="20886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8867504"/>
        <c:crosses val="autoZero"/>
        <c:auto val="1"/>
        <c:lblAlgn val="ctr"/>
        <c:lblOffset val="100"/>
        <c:noMultiLvlLbl val="0"/>
      </c:catAx>
      <c:valAx>
        <c:axId val="208867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867112"/>
        <c:crosses val="autoZero"/>
        <c:crossBetween val="between"/>
      </c:valAx>
      <c:spPr>
        <a:solidFill>
          <a:schemeClr val="accent6">
            <a:alpha val="72000"/>
          </a:schemeClr>
        </a:solidFill>
        <a:ln>
          <a:noFill/>
        </a:ln>
        <a:effectLst/>
      </c:spPr>
    </c:plotArea>
    <c:legend>
      <c:legendPos val="b"/>
      <c:layout>
        <c:manualLayout>
          <c:xMode val="edge"/>
          <c:yMode val="edge"/>
          <c:x val="0"/>
          <c:y val="0.87968896364331584"/>
          <c:w val="0.97050893158072127"/>
          <c:h val="0.113417032028589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87389713749137E-2"/>
          <c:y val="4.2045419887463124E-2"/>
          <c:w val="0.88599753668086567"/>
          <c:h val="0.7831552174664469"/>
        </c:manualLayout>
      </c:layout>
      <c:lineChart>
        <c:grouping val="standard"/>
        <c:varyColors val="0"/>
        <c:ser>
          <c:idx val="9"/>
          <c:order val="9"/>
          <c:tx>
            <c:strRef>
              <c:f>Sheet2!$K$2</c:f>
              <c:strCache>
                <c:ptCount val="1"/>
                <c:pt idx="0">
                  <c:v>Haiti</c:v>
                </c:pt>
              </c:strCache>
            </c:strRef>
          </c:tx>
          <c:spPr>
            <a:ln w="28575" cap="rnd">
              <a:solidFill>
                <a:schemeClr val="accent4">
                  <a:lumMod val="6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Sheet2!$K$3:$K$35</c:f>
              <c:numCache>
                <c:formatCode>General</c:formatCode>
                <c:ptCount val="33"/>
                <c:pt idx="9">
                  <c:v>11.4</c:v>
                </c:pt>
                <c:pt idx="15">
                  <c:v>20.100000000000001</c:v>
                </c:pt>
                <c:pt idx="20">
                  <c:v>27.6</c:v>
                </c:pt>
                <c:pt idx="27">
                  <c:v>23.6</c:v>
                </c:pt>
                <c:pt idx="31">
                  <c:v>22.5</c:v>
                </c:pt>
              </c:numCache>
            </c:numRef>
          </c:val>
          <c:smooth val="0"/>
          <c:extLst xmlns:c16r2="http://schemas.microsoft.com/office/drawing/2015/06/chart">
            <c:ext xmlns:c16="http://schemas.microsoft.com/office/drawing/2014/chart" uri="{C3380CC4-5D6E-409C-BE32-E72D297353CC}">
              <c16:uniqueId val="{00000000-A4C9-49A5-91A7-E6EE961F1FF9}"/>
            </c:ext>
          </c:extLst>
        </c:ser>
        <c:ser>
          <c:idx val="10"/>
          <c:order val="10"/>
          <c:tx>
            <c:strRef>
              <c:f>Sheet2!$L$2</c:f>
              <c:strCache>
                <c:ptCount val="1"/>
                <c:pt idx="0">
                  <c:v>Guinea</c:v>
                </c:pt>
              </c:strCache>
            </c:strRef>
          </c:tx>
          <c:spPr>
            <a:ln w="28575" cap="rnd">
              <a:solidFill>
                <a:schemeClr val="accent5">
                  <a:lumMod val="6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Sheet2!$L$3:$L$35</c:f>
              <c:numCache>
                <c:formatCode>General</c:formatCode>
                <c:ptCount val="33"/>
                <c:pt idx="14">
                  <c:v>20.100000000000001</c:v>
                </c:pt>
                <c:pt idx="20">
                  <c:v>26.9</c:v>
                </c:pt>
                <c:pt idx="27">
                  <c:v>23.2</c:v>
                </c:pt>
              </c:numCache>
            </c:numRef>
          </c:val>
          <c:smooth val="0"/>
          <c:extLst xmlns:c16r2="http://schemas.microsoft.com/office/drawing/2015/06/chart">
            <c:ext xmlns:c16="http://schemas.microsoft.com/office/drawing/2014/chart" uri="{C3380CC4-5D6E-409C-BE32-E72D297353CC}">
              <c16:uniqueId val="{00000001-A4C9-49A5-91A7-E6EE961F1FF9}"/>
            </c:ext>
          </c:extLst>
        </c:ser>
        <c:ser>
          <c:idx val="14"/>
          <c:order val="14"/>
          <c:tx>
            <c:strRef>
              <c:f>Sheet2!$P$2</c:f>
              <c:strCache>
                <c:ptCount val="1"/>
                <c:pt idx="0">
                  <c:v>Bolivia</c:v>
                </c:pt>
              </c:strCache>
            </c:strRef>
          </c:tx>
          <c:spPr>
            <a:ln w="28575" cap="rnd">
              <a:solidFill>
                <a:schemeClr val="accent3">
                  <a:lumMod val="80000"/>
                  <a:lumOff val="2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Sheet2!$P$3:$P$35</c:f>
              <c:numCache>
                <c:formatCode>General</c:formatCode>
                <c:ptCount val="33"/>
                <c:pt idx="4">
                  <c:v>0.3</c:v>
                </c:pt>
                <c:pt idx="9">
                  <c:v>8.8000000000000007</c:v>
                </c:pt>
                <c:pt idx="13">
                  <c:v>14.7</c:v>
                </c:pt>
                <c:pt idx="18">
                  <c:v>13.5</c:v>
                </c:pt>
                <c:pt idx="23">
                  <c:v>24.4</c:v>
                </c:pt>
              </c:numCache>
            </c:numRef>
          </c:val>
          <c:smooth val="0"/>
          <c:extLst xmlns:c16r2="http://schemas.microsoft.com/office/drawing/2015/06/chart">
            <c:ext xmlns:c16="http://schemas.microsoft.com/office/drawing/2014/chart" uri="{C3380CC4-5D6E-409C-BE32-E72D297353CC}">
              <c16:uniqueId val="{00000002-A4C9-49A5-91A7-E6EE961F1FF9}"/>
            </c:ext>
          </c:extLst>
        </c:ser>
        <c:ser>
          <c:idx val="17"/>
          <c:order val="17"/>
          <c:tx>
            <c:strRef>
              <c:f>Sheet2!$S$2</c:f>
              <c:strCache>
                <c:ptCount val="1"/>
                <c:pt idx="0">
                  <c:v>Benin</c:v>
                </c:pt>
              </c:strCache>
            </c:strRef>
          </c:tx>
          <c:spPr>
            <a:ln w="28575" cap="rnd">
              <a:solidFill>
                <a:schemeClr val="accent6">
                  <a:lumMod val="80000"/>
                  <a:lumOff val="2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Sheet2!$S$3:$S$35</c:f>
              <c:numCache>
                <c:formatCode>General</c:formatCode>
                <c:ptCount val="33"/>
                <c:pt idx="11">
                  <c:v>8.8000000000000007</c:v>
                </c:pt>
                <c:pt idx="16">
                  <c:v>12</c:v>
                </c:pt>
                <c:pt idx="21">
                  <c:v>22.6</c:v>
                </c:pt>
                <c:pt idx="26">
                  <c:v>15.6</c:v>
                </c:pt>
              </c:numCache>
            </c:numRef>
          </c:val>
          <c:smooth val="0"/>
          <c:extLst xmlns:c16r2="http://schemas.microsoft.com/office/drawing/2015/06/chart">
            <c:ext xmlns:c16="http://schemas.microsoft.com/office/drawing/2014/chart" uri="{C3380CC4-5D6E-409C-BE32-E72D297353CC}">
              <c16:uniqueId val="{00000003-A4C9-49A5-91A7-E6EE961F1FF9}"/>
            </c:ext>
          </c:extLst>
        </c:ser>
        <c:ser>
          <c:idx val="18"/>
          <c:order val="18"/>
          <c:tx>
            <c:strRef>
              <c:f>Sheet2!$T$2</c:f>
              <c:strCache>
                <c:ptCount val="1"/>
                <c:pt idx="0">
                  <c:v>Niger</c:v>
                </c:pt>
              </c:strCache>
            </c:strRef>
          </c:tx>
          <c:spPr>
            <a:ln w="28575" cap="rnd">
              <a:solidFill>
                <a:schemeClr val="accent1">
                  <a:lumMod val="8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Sheet2!$T$3:$T$35</c:f>
              <c:numCache>
                <c:formatCode>General</c:formatCode>
                <c:ptCount val="33"/>
                <c:pt idx="7">
                  <c:v>5.2</c:v>
                </c:pt>
                <c:pt idx="13">
                  <c:v>12.4</c:v>
                </c:pt>
                <c:pt idx="21">
                  <c:v>16.100000000000001</c:v>
                </c:pt>
                <c:pt idx="27">
                  <c:v>21.9</c:v>
                </c:pt>
              </c:numCache>
            </c:numRef>
          </c:val>
          <c:smooth val="0"/>
          <c:extLst xmlns:c16r2="http://schemas.microsoft.com/office/drawing/2015/06/chart">
            <c:ext xmlns:c16="http://schemas.microsoft.com/office/drawing/2014/chart" uri="{C3380CC4-5D6E-409C-BE32-E72D297353CC}">
              <c16:uniqueId val="{00000004-A4C9-49A5-91A7-E6EE961F1FF9}"/>
            </c:ext>
          </c:extLst>
        </c:ser>
        <c:ser>
          <c:idx val="19"/>
          <c:order val="19"/>
          <c:tx>
            <c:strRef>
              <c:f>Sheet2!$U$2</c:f>
              <c:strCache>
                <c:ptCount val="1"/>
                <c:pt idx="0">
                  <c:v>Colombia</c:v>
                </c:pt>
              </c:strCache>
            </c:strRef>
          </c:tx>
          <c:spPr>
            <a:ln w="28575" cap="rnd">
              <a:solidFill>
                <a:schemeClr val="accent2">
                  <a:lumMod val="8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Sheet2!$U$3:$U$35</c:f>
              <c:numCache>
                <c:formatCode>General</c:formatCode>
                <c:ptCount val="33"/>
                <c:pt idx="1">
                  <c:v>1.8</c:v>
                </c:pt>
                <c:pt idx="5">
                  <c:v>4</c:v>
                </c:pt>
                <c:pt idx="10">
                  <c:v>11</c:v>
                </c:pt>
                <c:pt idx="15">
                  <c:v>21.2</c:v>
                </c:pt>
                <c:pt idx="20">
                  <c:v>20.7</c:v>
                </c:pt>
                <c:pt idx="25">
                  <c:v>21.8</c:v>
                </c:pt>
                <c:pt idx="30">
                  <c:v>16</c:v>
                </c:pt>
              </c:numCache>
            </c:numRef>
          </c:val>
          <c:smooth val="0"/>
          <c:extLst xmlns:c16r2="http://schemas.microsoft.com/office/drawing/2015/06/chart">
            <c:ext xmlns:c16="http://schemas.microsoft.com/office/drawing/2014/chart" uri="{C3380CC4-5D6E-409C-BE32-E72D297353CC}">
              <c16:uniqueId val="{00000005-A4C9-49A5-91A7-E6EE961F1FF9}"/>
            </c:ext>
          </c:extLst>
        </c:ser>
        <c:ser>
          <c:idx val="20"/>
          <c:order val="20"/>
          <c:tx>
            <c:strRef>
              <c:f>Sheet2!$V$2</c:f>
              <c:strCache>
                <c:ptCount val="1"/>
                <c:pt idx="0">
                  <c:v>Kenya</c:v>
                </c:pt>
              </c:strCache>
            </c:strRef>
          </c:tx>
          <c:spPr>
            <a:ln w="28575" cap="rnd">
              <a:solidFill>
                <a:schemeClr val="accent3">
                  <a:lumMod val="8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Sheet2!$V$3:$V$35</c:f>
              <c:numCache>
                <c:formatCode>General</c:formatCode>
                <c:ptCount val="33"/>
                <c:pt idx="4">
                  <c:v>0.9</c:v>
                </c:pt>
                <c:pt idx="8">
                  <c:v>3.2</c:v>
                </c:pt>
                <c:pt idx="13">
                  <c:v>8.1</c:v>
                </c:pt>
                <c:pt idx="18">
                  <c:v>15.9</c:v>
                </c:pt>
                <c:pt idx="23">
                  <c:v>18</c:v>
                </c:pt>
                <c:pt idx="29">
                  <c:v>21.4</c:v>
                </c:pt>
              </c:numCache>
            </c:numRef>
          </c:val>
          <c:smooth val="0"/>
          <c:extLst xmlns:c16r2="http://schemas.microsoft.com/office/drawing/2015/06/chart">
            <c:ext xmlns:c16="http://schemas.microsoft.com/office/drawing/2014/chart" uri="{C3380CC4-5D6E-409C-BE32-E72D297353CC}">
              <c16:uniqueId val="{00000006-A4C9-49A5-91A7-E6EE961F1FF9}"/>
            </c:ext>
          </c:extLst>
        </c:ser>
        <c:ser>
          <c:idx val="21"/>
          <c:order val="21"/>
          <c:tx>
            <c:strRef>
              <c:f>Sheet2!$W$2</c:f>
              <c:strCache>
                <c:ptCount val="1"/>
                <c:pt idx="0">
                  <c:v>Guatemala</c:v>
                </c:pt>
              </c:strCache>
            </c:strRef>
          </c:tx>
          <c:spPr>
            <a:ln w="28575" cap="rnd">
              <a:solidFill>
                <a:schemeClr val="accent4">
                  <a:lumMod val="8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Sheet2!$W$3:$W$35</c:f>
              <c:numCache>
                <c:formatCode>General</c:formatCode>
                <c:ptCount val="33"/>
                <c:pt idx="2">
                  <c:v>0</c:v>
                </c:pt>
                <c:pt idx="10">
                  <c:v>5.4</c:v>
                </c:pt>
                <c:pt idx="13">
                  <c:v>4.4000000000000004</c:v>
                </c:pt>
                <c:pt idx="29">
                  <c:v>21</c:v>
                </c:pt>
              </c:numCache>
            </c:numRef>
          </c:val>
          <c:smooth val="0"/>
          <c:extLst xmlns:c16r2="http://schemas.microsoft.com/office/drawing/2015/06/chart">
            <c:ext xmlns:c16="http://schemas.microsoft.com/office/drawing/2014/chart" uri="{C3380CC4-5D6E-409C-BE32-E72D297353CC}">
              <c16:uniqueId val="{00000007-A4C9-49A5-91A7-E6EE961F1FF9}"/>
            </c:ext>
          </c:extLst>
        </c:ser>
        <c:ser>
          <c:idx val="22"/>
          <c:order val="22"/>
          <c:tx>
            <c:strRef>
              <c:f>Sheet2!$X$2</c:f>
              <c:strCache>
                <c:ptCount val="1"/>
                <c:pt idx="0">
                  <c:v>Mozambique</c:v>
                </c:pt>
              </c:strCache>
            </c:strRef>
          </c:tx>
          <c:spPr>
            <a:ln w="28575" cap="rnd">
              <a:solidFill>
                <a:schemeClr val="accent5">
                  <a:lumMod val="8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Sheet2!$X$3:$X$35</c:f>
              <c:numCache>
                <c:formatCode>General</c:formatCode>
                <c:ptCount val="33"/>
                <c:pt idx="12">
                  <c:v>1.6</c:v>
                </c:pt>
                <c:pt idx="18">
                  <c:v>19.5</c:v>
                </c:pt>
                <c:pt idx="26">
                  <c:v>15.8</c:v>
                </c:pt>
                <c:pt idx="31">
                  <c:v>19.8</c:v>
                </c:pt>
              </c:numCache>
            </c:numRef>
          </c:val>
          <c:smooth val="0"/>
          <c:extLst xmlns:c16r2="http://schemas.microsoft.com/office/drawing/2015/06/chart">
            <c:ext xmlns:c16="http://schemas.microsoft.com/office/drawing/2014/chart" uri="{C3380CC4-5D6E-409C-BE32-E72D297353CC}">
              <c16:uniqueId val="{00000008-A4C9-49A5-91A7-E6EE961F1FF9}"/>
            </c:ext>
          </c:extLst>
        </c:ser>
        <c:ser>
          <c:idx val="23"/>
          <c:order val="23"/>
          <c:tx>
            <c:strRef>
              <c:f>Sheet2!$Y$2</c:f>
              <c:strCache>
                <c:ptCount val="1"/>
                <c:pt idx="0">
                  <c:v>Cote d'Ivoire</c:v>
                </c:pt>
              </c:strCache>
            </c:strRef>
          </c:tx>
          <c:spPr>
            <a:ln w="28575" cap="rnd">
              <a:solidFill>
                <a:schemeClr val="accent6">
                  <a:lumMod val="8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Sheet2!$Y$3:$Y$35</c:f>
              <c:numCache>
                <c:formatCode>General</c:formatCode>
                <c:ptCount val="33"/>
                <c:pt idx="9">
                  <c:v>10.5</c:v>
                </c:pt>
                <c:pt idx="13">
                  <c:v>16</c:v>
                </c:pt>
                <c:pt idx="26">
                  <c:v>18.5</c:v>
                </c:pt>
              </c:numCache>
            </c:numRef>
          </c:val>
          <c:smooth val="0"/>
          <c:extLst xmlns:c16r2="http://schemas.microsoft.com/office/drawing/2015/06/chart">
            <c:ext xmlns:c16="http://schemas.microsoft.com/office/drawing/2014/chart" uri="{C3380CC4-5D6E-409C-BE32-E72D297353CC}">
              <c16:uniqueId val="{00000009-A4C9-49A5-91A7-E6EE961F1FF9}"/>
            </c:ext>
          </c:extLst>
        </c:ser>
        <c:ser>
          <c:idx val="25"/>
          <c:order val="25"/>
          <c:tx>
            <c:strRef>
              <c:f>Sheet2!$AA$2</c:f>
              <c:strCache>
                <c:ptCount val="1"/>
                <c:pt idx="0">
                  <c:v>Tanzania</c:v>
                </c:pt>
              </c:strCache>
            </c:strRef>
          </c:tx>
          <c:spPr>
            <a:ln w="28575" cap="rnd">
              <a:solidFill>
                <a:schemeClr val="accent2">
                  <a:lumMod val="60000"/>
                  <a:lumOff val="4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Sheet2!$AA$3:$AA$35</c:f>
              <c:numCache>
                <c:formatCode>General</c:formatCode>
                <c:ptCount val="33"/>
                <c:pt idx="6">
                  <c:v>3.1</c:v>
                </c:pt>
                <c:pt idx="11">
                  <c:v>6.3</c:v>
                </c:pt>
                <c:pt idx="14">
                  <c:v>9.1</c:v>
                </c:pt>
                <c:pt idx="19">
                  <c:v>15.4</c:v>
                </c:pt>
                <c:pt idx="25">
                  <c:v>15.8</c:v>
                </c:pt>
                <c:pt idx="30">
                  <c:v>14.8</c:v>
                </c:pt>
              </c:numCache>
            </c:numRef>
          </c:val>
          <c:smooth val="0"/>
          <c:extLst xmlns:c16r2="http://schemas.microsoft.com/office/drawing/2015/06/chart">
            <c:ext xmlns:c16="http://schemas.microsoft.com/office/drawing/2014/chart" uri="{C3380CC4-5D6E-409C-BE32-E72D297353CC}">
              <c16:uniqueId val="{0000000A-A4C9-49A5-91A7-E6EE961F1FF9}"/>
            </c:ext>
          </c:extLst>
        </c:ser>
        <c:ser>
          <c:idx val="26"/>
          <c:order val="26"/>
          <c:tx>
            <c:strRef>
              <c:f>Sheet2!$AB$2</c:f>
              <c:strCache>
                <c:ptCount val="1"/>
                <c:pt idx="0">
                  <c:v>Dominican Republic</c:v>
                </c:pt>
              </c:strCache>
            </c:strRef>
          </c:tx>
          <c:spPr>
            <a:ln w="28575" cap="rnd">
              <a:solidFill>
                <a:schemeClr val="accent3">
                  <a:lumMod val="60000"/>
                  <a:lumOff val="40000"/>
                </a:schemeClr>
              </a:solidFill>
              <a:round/>
            </a:ln>
            <a:effectLst/>
          </c:spPr>
          <c:marker>
            <c:symbol val="none"/>
          </c:marker>
          <c:cat>
            <c:numRef>
              <c:f>Sheet2!$A$3:$A$35</c:f>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f>Sheet2!$AB$3:$AB$35</c:f>
              <c:numCache>
                <c:formatCode>General</c:formatCode>
                <c:ptCount val="33"/>
                <c:pt idx="6">
                  <c:v>2.9</c:v>
                </c:pt>
                <c:pt idx="11">
                  <c:v>9.1</c:v>
                </c:pt>
                <c:pt idx="14">
                  <c:v>14.8</c:v>
                </c:pt>
                <c:pt idx="17">
                  <c:v>12.6</c:v>
                </c:pt>
                <c:pt idx="22">
                  <c:v>14.6</c:v>
                </c:pt>
                <c:pt idx="28">
                  <c:v>15.1</c:v>
                </c:pt>
              </c:numCache>
            </c:numRef>
          </c:val>
          <c:smooth val="0"/>
          <c:extLst xmlns:c16r2="http://schemas.microsoft.com/office/drawing/2015/06/chart">
            <c:ext xmlns:c16="http://schemas.microsoft.com/office/drawing/2014/chart" uri="{C3380CC4-5D6E-409C-BE32-E72D297353CC}">
              <c16:uniqueId val="{0000000B-A4C9-49A5-91A7-E6EE961F1FF9}"/>
            </c:ext>
          </c:extLst>
        </c:ser>
        <c:dLbls>
          <c:showLegendKey val="0"/>
          <c:showVal val="0"/>
          <c:showCatName val="0"/>
          <c:showSerName val="0"/>
          <c:showPercent val="0"/>
          <c:showBubbleSize val="0"/>
        </c:dLbls>
        <c:smooth val="0"/>
        <c:axId val="212758128"/>
        <c:axId val="212758520"/>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Sheet2!$B$2</c15:sqref>
                        </c15:formulaRef>
                      </c:ext>
                    </c:extLst>
                    <c:strCache>
                      <c:ptCount val="1"/>
                      <c:pt idx="0">
                        <c:v>Burkina Faso</c:v>
                      </c:pt>
                    </c:strCache>
                  </c:strRef>
                </c:tx>
                <c:spPr>
                  <a:ln w="28575" cap="rnd">
                    <a:solidFill>
                      <a:schemeClr val="accent1"/>
                    </a:solidFill>
                    <a:round/>
                  </a:ln>
                  <a:effectLst/>
                </c:spPr>
                <c:marker>
                  <c:symbol val="none"/>
                </c:marker>
                <c:cat>
                  <c:numRef>
                    <c:extLst xmlns:c16r2="http://schemas.microsoft.com/office/drawing/2015/06/chart">
                      <c:ex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c:ext uri="{02D57815-91ED-43cb-92C2-25804820EDAC}">
                        <c15:formulaRef>
                          <c15:sqref>Sheet2!$B$3:$B$35</c15:sqref>
                        </c15:formulaRef>
                      </c:ext>
                    </c:extLst>
                    <c:numCache>
                      <c:formatCode>General</c:formatCode>
                      <c:ptCount val="33"/>
                      <c:pt idx="8">
                        <c:v>9.4</c:v>
                      </c:pt>
                      <c:pt idx="13">
                        <c:v>35.9</c:v>
                      </c:pt>
                      <c:pt idx="18">
                        <c:v>46.1</c:v>
                      </c:pt>
                      <c:pt idx="25">
                        <c:v>46</c:v>
                      </c:pt>
                    </c:numCache>
                  </c:numRef>
                </c:val>
                <c:smooth val="0"/>
                <c:extLst xmlns:c16r2="http://schemas.microsoft.com/office/drawing/2015/06/chart">
                  <c:ext xmlns:c16="http://schemas.microsoft.com/office/drawing/2014/chart" uri="{C3380CC4-5D6E-409C-BE32-E72D297353CC}">
                    <c16:uniqueId val="{0000000C-A4C9-49A5-91A7-E6EE961F1FF9}"/>
                  </c:ext>
                </c:extLst>
              </c15:ser>
            </c15:filteredLineSeries>
            <c15:filteredLine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Sheet2!$C$2</c15:sqref>
                        </c15:formulaRef>
                      </c:ext>
                    </c:extLst>
                    <c:strCache>
                      <c:ptCount val="1"/>
                      <c:pt idx="0">
                        <c:v>Cameroon</c:v>
                      </c:pt>
                    </c:strCache>
                  </c:strRef>
                </c:tx>
                <c:spPr>
                  <a:ln w="28575" cap="rnd">
                    <a:solidFill>
                      <a:schemeClr val="accent2"/>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Sheet2!$C$3:$C$35</c15:sqref>
                        </c15:formulaRef>
                      </c:ext>
                    </c:extLst>
                    <c:numCache>
                      <c:formatCode>General</c:formatCode>
                      <c:ptCount val="33"/>
                      <c:pt idx="6">
                        <c:v>2.9</c:v>
                      </c:pt>
                      <c:pt idx="13">
                        <c:v>13.9</c:v>
                      </c:pt>
                      <c:pt idx="19">
                        <c:v>42.8</c:v>
                      </c:pt>
                      <c:pt idx="26">
                        <c:v>41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D-A4C9-49A5-91A7-E6EE961F1FF9}"/>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Sheet2!$D$2</c15:sqref>
                        </c15:formulaRef>
                      </c:ext>
                    </c:extLst>
                    <c:strCache>
                      <c:ptCount val="1"/>
                      <c:pt idx="0">
                        <c:v>Lesotho</c:v>
                      </c:pt>
                    </c:strCache>
                  </c:strRef>
                </c:tx>
                <c:spPr>
                  <a:ln w="28575" cap="rnd">
                    <a:solidFill>
                      <a:schemeClr val="accent3"/>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Sheet2!$D$3:$D$35</c15:sqref>
                        </c15:formulaRef>
                      </c:ext>
                    </c:extLst>
                    <c:numCache>
                      <c:formatCode>General</c:formatCode>
                      <c:ptCount val="33"/>
                      <c:pt idx="19">
                        <c:v>19.7</c:v>
                      </c:pt>
                      <c:pt idx="24">
                        <c:v>31</c:v>
                      </c:pt>
                      <c:pt idx="29">
                        <c:v>45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E-A4C9-49A5-91A7-E6EE961F1FF9}"/>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Sheet2!$E$2</c15:sqref>
                        </c15:formulaRef>
                      </c:ext>
                    </c:extLst>
                    <c:strCache>
                      <c:ptCount val="1"/>
                      <c:pt idx="0">
                        <c:v>Namibia</c:v>
                      </c:pt>
                    </c:strCache>
                  </c:strRef>
                </c:tx>
                <c:spPr>
                  <a:ln w="28575" cap="rnd">
                    <a:solidFill>
                      <a:schemeClr val="accent4"/>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Sheet2!$E$3:$E$35</c15:sqref>
                        </c15:formulaRef>
                      </c:ext>
                    </c:extLst>
                    <c:numCache>
                      <c:formatCode>General</c:formatCode>
                      <c:ptCount val="33"/>
                      <c:pt idx="7">
                        <c:v>1.5</c:v>
                      </c:pt>
                      <c:pt idx="15">
                        <c:v>19.899999999999999</c:v>
                      </c:pt>
                      <c:pt idx="21">
                        <c:v>42.4</c:v>
                      </c:pt>
                      <c:pt idx="28">
                        <c:v>40.200000000000003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F-A4C9-49A5-91A7-E6EE961F1FF9}"/>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Sheet2!$F$2</c15:sqref>
                        </c15:formulaRef>
                      </c:ext>
                    </c:extLst>
                    <c:strCache>
                      <c:ptCount val="1"/>
                      <c:pt idx="0">
                        <c:v>Nigeria</c:v>
                      </c:pt>
                    </c:strCache>
                  </c:strRef>
                </c:tx>
                <c:spPr>
                  <a:ln w="28575" cap="rnd">
                    <a:solidFill>
                      <a:schemeClr val="accent5"/>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Sheet2!$F$3:$F$35</c15:sqref>
                        </c15:formulaRef>
                      </c:ext>
                    </c:extLst>
                    <c:numCache>
                      <c:formatCode>General</c:formatCode>
                      <c:ptCount val="33"/>
                      <c:pt idx="5">
                        <c:v>3.7</c:v>
                      </c:pt>
                      <c:pt idx="18">
                        <c:v>23.8</c:v>
                      </c:pt>
                      <c:pt idx="23">
                        <c:v>35.1</c:v>
                      </c:pt>
                      <c:pt idx="28">
                        <c:v>39.5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0-A4C9-49A5-91A7-E6EE961F1FF9}"/>
                  </c:ext>
                </c:extLst>
              </c15:ser>
            </c15:filteredLineSeries>
            <c15:filteredLine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Sheet2!$G$2</c15:sqref>
                        </c15:formulaRef>
                      </c:ext>
                    </c:extLst>
                    <c:strCache>
                      <c:ptCount val="1"/>
                      <c:pt idx="0">
                        <c:v>Peru</c:v>
                      </c:pt>
                    </c:strCache>
                  </c:strRef>
                </c:tx>
                <c:spPr>
                  <a:ln w="28575" cap="rnd">
                    <a:solidFill>
                      <a:schemeClr val="accent6"/>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Sheet2!$G$3:$G$35</c15:sqref>
                        </c15:formulaRef>
                      </c:ext>
                    </c:extLst>
                    <c:numCache>
                      <c:formatCode>General</c:formatCode>
                      <c:ptCount val="33"/>
                      <c:pt idx="6">
                        <c:v>10.199999999999999</c:v>
                      </c:pt>
                      <c:pt idx="11">
                        <c:v>17</c:v>
                      </c:pt>
                      <c:pt idx="15">
                        <c:v>16.5</c:v>
                      </c:pt>
                      <c:pt idx="19">
                        <c:v>33.799999999999997</c:v>
                      </c:pt>
                      <c:pt idx="22">
                        <c:v>33.4</c:v>
                      </c:pt>
                      <c:pt idx="24">
                        <c:v>35.799999999999997</c:v>
                      </c:pt>
                      <c:pt idx="25">
                        <c:v>32.700000000000003</c:v>
                      </c:pt>
                      <c:pt idx="26">
                        <c:v>34.1</c:v>
                      </c:pt>
                      <c:pt idx="27">
                        <c:v>35.4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1-A4C9-49A5-91A7-E6EE961F1FF9}"/>
                  </c:ext>
                </c:extLst>
              </c15:ser>
            </c15:filteredLineSeries>
            <c15:filteredLine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Sheet2!$H$2</c15:sqref>
                        </c15:formulaRef>
                      </c:ext>
                    </c:extLst>
                    <c:strCache>
                      <c:ptCount val="1"/>
                      <c:pt idx="0">
                        <c:v>Zimbabwe</c:v>
                      </c:pt>
                    </c:strCache>
                  </c:strRef>
                </c:tx>
                <c:spPr>
                  <a:ln w="28575" cap="rnd">
                    <a:solidFill>
                      <a:schemeClr val="accent1">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Sheet2!$H$3:$H$35</c15:sqref>
                        </c15:formulaRef>
                      </c:ext>
                    </c:extLst>
                    <c:numCache>
                      <c:formatCode>General</c:formatCode>
                      <c:ptCount val="33"/>
                      <c:pt idx="3">
                        <c:v>1.9</c:v>
                      </c:pt>
                      <c:pt idx="9">
                        <c:v>13.6</c:v>
                      </c:pt>
                      <c:pt idx="14">
                        <c:v>19.3</c:v>
                      </c:pt>
                      <c:pt idx="20">
                        <c:v>26.3</c:v>
                      </c:pt>
                      <c:pt idx="25">
                        <c:v>30.4</c:v>
                      </c:pt>
                      <c:pt idx="30">
                        <c:v>26.7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2-A4C9-49A5-91A7-E6EE961F1FF9}"/>
                  </c:ext>
                </c:extLst>
              </c15:ser>
            </c15:filteredLineSeries>
            <c15:filteredLine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Sheet2!$I$2</c15:sqref>
                        </c15:formulaRef>
                      </c:ext>
                    </c:extLst>
                    <c:strCache>
                      <c:ptCount val="1"/>
                      <c:pt idx="0">
                        <c:v>Togo</c:v>
                      </c:pt>
                    </c:strCache>
                  </c:strRef>
                </c:tx>
                <c:spPr>
                  <a:ln w="28575" cap="rnd">
                    <a:solidFill>
                      <a:schemeClr val="accent2">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Sheet2!$I$3:$I$35</c15:sqref>
                        </c15:formulaRef>
                      </c:ext>
                    </c:extLst>
                    <c:numCache>
                      <c:formatCode>General</c:formatCode>
                      <c:ptCount val="33"/>
                      <c:pt idx="3">
                        <c:v>4</c:v>
                      </c:pt>
                      <c:pt idx="13">
                        <c:v>18.5</c:v>
                      </c:pt>
                      <c:pt idx="28">
                        <c:v>29.7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3-A4C9-49A5-91A7-E6EE961F1FF9}"/>
                  </c:ext>
                </c:extLst>
              </c15:ser>
            </c15:filteredLineSeries>
            <c15:filteredLine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Sheet2!$J$2</c15:sqref>
                        </c15:formulaRef>
                      </c:ext>
                    </c:extLst>
                    <c:strCache>
                      <c:ptCount val="1"/>
                      <c:pt idx="0">
                        <c:v>Cambodia</c:v>
                      </c:pt>
                    </c:strCache>
                  </c:strRef>
                </c:tx>
                <c:spPr>
                  <a:ln w="28575" cap="rnd">
                    <a:solidFill>
                      <a:schemeClr val="accent3">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Sheet2!$J$3:$J$35</c15:sqref>
                        </c15:formulaRef>
                      </c:ext>
                    </c:extLst>
                    <c:numCache>
                      <c:formatCode>General</c:formatCode>
                      <c:ptCount val="33"/>
                      <c:pt idx="15">
                        <c:v>28.8</c:v>
                      </c:pt>
                      <c:pt idx="25">
                        <c:v>5.7</c:v>
                      </c:pt>
                      <c:pt idx="29">
                        <c:v>24.5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4-A4C9-49A5-91A7-E6EE961F1FF9}"/>
                  </c:ext>
                </c:extLst>
              </c15:ser>
            </c15:filteredLineSeries>
            <c15:filteredLine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Sheet2!$M$2</c15:sqref>
                        </c15:formulaRef>
                      </c:ext>
                    </c:extLst>
                    <c:strCache>
                      <c:ptCount val="1"/>
                      <c:pt idx="0">
                        <c:v>Uganda</c:v>
                      </c:pt>
                    </c:strCache>
                  </c:strRef>
                </c:tx>
                <c:spPr>
                  <a:ln w="28575" cap="rnd">
                    <a:solidFill>
                      <a:schemeClr val="accent6">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Sheet2!$M$3:$M$35</c15:sqref>
                        </c15:formulaRef>
                      </c:ext>
                    </c:extLst>
                    <c:numCache>
                      <c:formatCode>General</c:formatCode>
                      <c:ptCount val="33"/>
                      <c:pt idx="3">
                        <c:v>0</c:v>
                      </c:pt>
                      <c:pt idx="10">
                        <c:v>15.3</c:v>
                      </c:pt>
                      <c:pt idx="16">
                        <c:v>29</c:v>
                      </c:pt>
                      <c:pt idx="21">
                        <c:v>26.7</c:v>
                      </c:pt>
                      <c:pt idx="26">
                        <c:v>19</c:v>
                      </c:pt>
                      <c:pt idx="31">
                        <c:v>13.9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5-A4C9-49A5-91A7-E6EE961F1FF9}"/>
                  </c:ext>
                </c:extLst>
              </c15:ser>
            </c15:filteredLineSeries>
            <c15:filteredLineSeries>
              <c15:ser>
                <c:idx val="12"/>
                <c:order val="12"/>
                <c:tx>
                  <c:strRef>
                    <c:extLst xmlns:c16r2="http://schemas.microsoft.com/office/drawing/2015/06/chart" xmlns:c15="http://schemas.microsoft.com/office/drawing/2012/chart">
                      <c:ext xmlns:c15="http://schemas.microsoft.com/office/drawing/2012/chart" uri="{02D57815-91ED-43cb-92C2-25804820EDAC}">
                        <c15:formulaRef>
                          <c15:sqref>Sheet2!$N$2</c15:sqref>
                        </c15:formulaRef>
                      </c:ext>
                    </c:extLst>
                    <c:strCache>
                      <c:ptCount val="1"/>
                      <c:pt idx="0">
                        <c:v>Zambia</c:v>
                      </c:pt>
                    </c:strCache>
                  </c:strRef>
                </c:tx>
                <c:spPr>
                  <a:ln w="28575" cap="rnd">
                    <a:solidFill>
                      <a:schemeClr val="accent1">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Sheet2!$N$3:$N$35</c15:sqref>
                        </c15:formulaRef>
                      </c:ext>
                    </c:extLst>
                    <c:numCache>
                      <c:formatCode>General</c:formatCode>
                      <c:ptCount val="33"/>
                      <c:pt idx="7">
                        <c:v>2.1</c:v>
                      </c:pt>
                      <c:pt idx="11">
                        <c:v>11.6</c:v>
                      </c:pt>
                      <c:pt idx="16">
                        <c:v>15</c:v>
                      </c:pt>
                      <c:pt idx="22">
                        <c:v>26.2</c:v>
                      </c:pt>
                      <c:pt idx="28">
                        <c:v>10.9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6-A4C9-49A5-91A7-E6EE961F1FF9}"/>
                  </c:ext>
                </c:extLst>
              </c15:ser>
            </c15:filteredLineSeries>
            <c15:filteredLineSeries>
              <c15:ser>
                <c:idx val="13"/>
                <c:order val="13"/>
                <c:tx>
                  <c:strRef>
                    <c:extLst xmlns:c16r2="http://schemas.microsoft.com/office/drawing/2015/06/chart" xmlns:c15="http://schemas.microsoft.com/office/drawing/2012/chart">
                      <c:ext xmlns:c15="http://schemas.microsoft.com/office/drawing/2012/chart" uri="{02D57815-91ED-43cb-92C2-25804820EDAC}">
                        <c15:formulaRef>
                          <c15:sqref>Sheet2!$O$2</c15:sqref>
                        </c15:formulaRef>
                      </c:ext>
                    </c:extLst>
                    <c:strCache>
                      <c:ptCount val="1"/>
                      <c:pt idx="0">
                        <c:v>Senegal</c:v>
                      </c:pt>
                    </c:strCache>
                  </c:strRef>
                </c:tx>
                <c:spPr>
                  <a:ln w="28575" cap="rnd">
                    <a:solidFill>
                      <a:schemeClr val="accent2">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Sheet2!$O$3:$O$35</c15:sqref>
                        </c15:formulaRef>
                      </c:ext>
                    </c:extLst>
                    <c:numCache>
                      <c:formatCode>General</c:formatCode>
                      <c:ptCount val="33"/>
                      <c:pt idx="7">
                        <c:v>14.2</c:v>
                      </c:pt>
                      <c:pt idx="12">
                        <c:v>22.9</c:v>
                      </c:pt>
                      <c:pt idx="20">
                        <c:v>24.6</c:v>
                      </c:pt>
                      <c:pt idx="25">
                        <c:v>11.1</c:v>
                      </c:pt>
                      <c:pt idx="27">
                        <c:v>11.9</c:v>
                      </c:pt>
                      <c:pt idx="29">
                        <c:v>16.399999999999999</c:v>
                      </c:pt>
                      <c:pt idx="30">
                        <c:v>19.399999999999999</c:v>
                      </c:pt>
                      <c:pt idx="31">
                        <c:v>12.4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7-A4C9-49A5-91A7-E6EE961F1FF9}"/>
                  </c:ext>
                </c:extLst>
              </c15:ser>
            </c15:filteredLineSeries>
            <c15:filteredLineSeries>
              <c15:ser>
                <c:idx val="15"/>
                <c:order val="15"/>
                <c:tx>
                  <c:strRef>
                    <c:extLst xmlns:c16r2="http://schemas.microsoft.com/office/drawing/2015/06/chart" xmlns:c15="http://schemas.microsoft.com/office/drawing/2012/chart">
                      <c:ext xmlns:c15="http://schemas.microsoft.com/office/drawing/2012/chart" uri="{02D57815-91ED-43cb-92C2-25804820EDAC}">
                        <c15:formulaRef>
                          <c15:sqref>Sheet2!$Q$2</c15:sqref>
                        </c15:formulaRef>
                      </c:ext>
                    </c:extLst>
                    <c:strCache>
                      <c:ptCount val="1"/>
                      <c:pt idx="0">
                        <c:v>Ethiopia</c:v>
                      </c:pt>
                    </c:strCache>
                  </c:strRef>
                </c:tx>
                <c:spPr>
                  <a:ln w="28575" cap="rnd">
                    <a:solidFill>
                      <a:schemeClr val="accent4">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Sheet2!$Q$3:$Q$35</c15:sqref>
                        </c15:formulaRef>
                      </c:ext>
                    </c:extLst>
                    <c:numCache>
                      <c:formatCode>General</c:formatCode>
                      <c:ptCount val="33"/>
                      <c:pt idx="15">
                        <c:v>11.4</c:v>
                      </c:pt>
                      <c:pt idx="20">
                        <c:v>23.3</c:v>
                      </c:pt>
                      <c:pt idx="26">
                        <c:v>10.8</c:v>
                      </c:pt>
                      <c:pt idx="31">
                        <c:v>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8-A4C9-49A5-91A7-E6EE961F1FF9}"/>
                  </c:ext>
                </c:extLst>
              </c15:ser>
            </c15:filteredLineSeries>
            <c15:filteredLineSeries>
              <c15:ser>
                <c:idx val="16"/>
                <c:order val="16"/>
                <c:tx>
                  <c:strRef>
                    <c:extLst xmlns:c16r2="http://schemas.microsoft.com/office/drawing/2015/06/chart" xmlns:c15="http://schemas.microsoft.com/office/drawing/2012/chart">
                      <c:ext xmlns:c15="http://schemas.microsoft.com/office/drawing/2012/chart" uri="{02D57815-91ED-43cb-92C2-25804820EDAC}">
                        <c15:formulaRef>
                          <c15:sqref>Sheet2!$R$2</c15:sqref>
                        </c15:formulaRef>
                      </c:ext>
                    </c:extLst>
                    <c:strCache>
                      <c:ptCount val="1"/>
                      <c:pt idx="0">
                        <c:v>Malawi</c:v>
                      </c:pt>
                    </c:strCache>
                  </c:strRef>
                </c:tx>
                <c:spPr>
                  <a:ln w="28575" cap="rnd">
                    <a:solidFill>
                      <a:schemeClr val="accent5">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Sheet2!$R$3:$R$35</c15:sqref>
                        </c15:formulaRef>
                      </c:ext>
                    </c:extLst>
                    <c:numCache>
                      <c:formatCode>General</c:formatCode>
                      <c:ptCount val="33"/>
                      <c:pt idx="15">
                        <c:v>10.8</c:v>
                      </c:pt>
                      <c:pt idx="19">
                        <c:v>9.6999999999999993</c:v>
                      </c:pt>
                      <c:pt idx="25">
                        <c:v>23</c:v>
                      </c:pt>
                      <c:pt idx="30">
                        <c:v>13.9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9-A4C9-49A5-91A7-E6EE961F1FF9}"/>
                  </c:ext>
                </c:extLst>
              </c15:ser>
            </c15:filteredLineSeries>
            <c15:filteredLineSeries>
              <c15:ser>
                <c:idx val="24"/>
                <c:order val="24"/>
                <c:tx>
                  <c:strRef>
                    <c:extLst xmlns:c16r2="http://schemas.microsoft.com/office/drawing/2015/06/chart" xmlns:c15="http://schemas.microsoft.com/office/drawing/2012/chart">
                      <c:ext xmlns:c15="http://schemas.microsoft.com/office/drawing/2012/chart" uri="{02D57815-91ED-43cb-92C2-25804820EDAC}">
                        <c15:formulaRef>
                          <c15:sqref>Sheet2!$Z$2</c15:sqref>
                        </c15:formulaRef>
                      </c:ext>
                    </c:extLst>
                    <c:strCache>
                      <c:ptCount val="1"/>
                      <c:pt idx="0">
                        <c:v>Ghana</c:v>
                      </c:pt>
                    </c:strCache>
                  </c:strRef>
                </c:tx>
                <c:spPr>
                  <a:ln w="28575" cap="rnd">
                    <a:solidFill>
                      <a:schemeClr val="accent1">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Sheet2!$Z$3:$Z$35</c15:sqref>
                        </c15:formulaRef>
                      </c:ext>
                    </c:extLst>
                    <c:numCache>
                      <c:formatCode>General</c:formatCode>
                      <c:ptCount val="33"/>
                      <c:pt idx="3">
                        <c:v>0.4</c:v>
                      </c:pt>
                      <c:pt idx="8">
                        <c:v>10.3</c:v>
                      </c:pt>
                      <c:pt idx="13">
                        <c:v>10.6</c:v>
                      </c:pt>
                      <c:pt idx="18">
                        <c:v>18</c:v>
                      </c:pt>
                      <c:pt idx="23">
                        <c:v>17.600000000000001</c:v>
                      </c:pt>
                      <c:pt idx="29">
                        <c:v>7.9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A-A4C9-49A5-91A7-E6EE961F1FF9}"/>
                  </c:ext>
                </c:extLst>
              </c15:ser>
            </c15:filteredLineSeries>
            <c15:filteredLineSeries>
              <c15:ser>
                <c:idx val="27"/>
                <c:order val="27"/>
                <c:tx>
                  <c:strRef>
                    <c:extLst xmlns:c16r2="http://schemas.microsoft.com/office/drawing/2015/06/chart" xmlns:c15="http://schemas.microsoft.com/office/drawing/2012/chart">
                      <c:ext xmlns:c15="http://schemas.microsoft.com/office/drawing/2012/chart" uri="{02D57815-91ED-43cb-92C2-25804820EDAC}">
                        <c15:formulaRef>
                          <c15:sqref>Sheet2!$AC$2</c15:sqref>
                        </c15:formulaRef>
                      </c:ext>
                    </c:extLst>
                    <c:strCache>
                      <c:ptCount val="1"/>
                      <c:pt idx="0">
                        <c:v>Philippines</c:v>
                      </c:pt>
                    </c:strCache>
                  </c:strRef>
                </c:tx>
                <c:spPr>
                  <a:ln w="28575" cap="rnd">
                    <a:solidFill>
                      <a:schemeClr val="accent4">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Sheet2!$AC$3:$AC$35</c15:sqref>
                        </c15:formulaRef>
                      </c:ext>
                    </c:extLst>
                    <c:numCache>
                      <c:formatCode>General</c:formatCode>
                      <c:ptCount val="33"/>
                      <c:pt idx="8">
                        <c:v>0</c:v>
                      </c:pt>
                      <c:pt idx="13">
                        <c:v>12.4</c:v>
                      </c:pt>
                      <c:pt idx="18">
                        <c:v>5.0999999999999996</c:v>
                      </c:pt>
                      <c:pt idx="23">
                        <c:v>11.2</c:v>
                      </c:pt>
                      <c:pt idx="28">
                        <c:v>13.6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B-A4C9-49A5-91A7-E6EE961F1FF9}"/>
                  </c:ext>
                </c:extLst>
              </c15:ser>
            </c15:filteredLineSeries>
            <c15:filteredLineSeries>
              <c15:ser>
                <c:idx val="28"/>
                <c:order val="28"/>
                <c:tx>
                  <c:strRef>
                    <c:extLst xmlns:c16r2="http://schemas.microsoft.com/office/drawing/2015/06/chart" xmlns:c15="http://schemas.microsoft.com/office/drawing/2012/chart">
                      <c:ext xmlns:c15="http://schemas.microsoft.com/office/drawing/2012/chart" uri="{02D57815-91ED-43cb-92C2-25804820EDAC}">
                        <c15:formulaRef>
                          <c15:sqref>Sheet2!$AD$2</c15:sqref>
                        </c15:formulaRef>
                      </c:ext>
                    </c:extLst>
                    <c:strCache>
                      <c:ptCount val="1"/>
                      <c:pt idx="0">
                        <c:v>Rwanda</c:v>
                      </c:pt>
                    </c:strCache>
                  </c:strRef>
                </c:tx>
                <c:spPr>
                  <a:ln w="28575" cap="rnd">
                    <a:solidFill>
                      <a:schemeClr val="accent5">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Sheet2!$AD$3:$AD$35</c15:sqref>
                        </c15:formulaRef>
                      </c:ext>
                    </c:extLst>
                    <c:numCache>
                      <c:formatCode>General</c:formatCode>
                      <c:ptCount val="33"/>
                      <c:pt idx="7">
                        <c:v>3.9</c:v>
                      </c:pt>
                      <c:pt idx="15">
                        <c:v>11</c:v>
                      </c:pt>
                      <c:pt idx="20">
                        <c:v>3.8</c:v>
                      </c:pt>
                      <c:pt idx="25">
                        <c:v>11.7</c:v>
                      </c:pt>
                      <c:pt idx="29">
                        <c:v>5.6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C-A4C9-49A5-91A7-E6EE961F1FF9}"/>
                  </c:ext>
                </c:extLst>
              </c15:ser>
            </c15:filteredLineSeries>
            <c15:filteredLineSeries>
              <c15:ser>
                <c:idx val="29"/>
                <c:order val="29"/>
                <c:tx>
                  <c:strRef>
                    <c:extLst xmlns:c16r2="http://schemas.microsoft.com/office/drawing/2015/06/chart" xmlns:c15="http://schemas.microsoft.com/office/drawing/2012/chart">
                      <c:ext xmlns:c15="http://schemas.microsoft.com/office/drawing/2012/chart" uri="{02D57815-91ED-43cb-92C2-25804820EDAC}">
                        <c15:formulaRef>
                          <c15:sqref>Sheet2!$AE$2</c15:sqref>
                        </c15:formulaRef>
                      </c:ext>
                    </c:extLst>
                    <c:strCache>
                      <c:ptCount val="1"/>
                      <c:pt idx="0">
                        <c:v>Chad</c:v>
                      </c:pt>
                    </c:strCache>
                  </c:strRef>
                </c:tx>
                <c:spPr>
                  <a:ln w="28575" cap="rnd">
                    <a:solidFill>
                      <a:schemeClr val="accent6">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Sheet2!$AE$3:$AE$35</c15:sqref>
                        </c15:formulaRef>
                      </c:ext>
                    </c:extLst>
                    <c:numCache>
                      <c:formatCode>General</c:formatCode>
                      <c:ptCount val="33"/>
                      <c:pt idx="11">
                        <c:v>3.6</c:v>
                      </c:pt>
                      <c:pt idx="19">
                        <c:v>4</c:v>
                      </c:pt>
                      <c:pt idx="28">
                        <c:v>11.5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D-A4C9-49A5-91A7-E6EE961F1FF9}"/>
                  </c:ext>
                </c:extLst>
              </c15:ser>
            </c15:filteredLineSeries>
            <c15:filteredLineSeries>
              <c15:ser>
                <c:idx val="30"/>
                <c:order val="30"/>
                <c:tx>
                  <c:strRef>
                    <c:extLst xmlns:c16r2="http://schemas.microsoft.com/office/drawing/2015/06/chart" xmlns:c15="http://schemas.microsoft.com/office/drawing/2012/chart">
                      <c:ext xmlns:c15="http://schemas.microsoft.com/office/drawing/2012/chart" uri="{02D57815-91ED-43cb-92C2-25804820EDAC}">
                        <c15:formulaRef>
                          <c15:sqref>Sheet2!$AF$2</c15:sqref>
                        </c15:formulaRef>
                      </c:ext>
                    </c:extLst>
                    <c:strCache>
                      <c:ptCount val="1"/>
                      <c:pt idx="0">
                        <c:v>Liberia</c:v>
                      </c:pt>
                    </c:strCache>
                  </c:strRef>
                </c:tx>
                <c:spPr>
                  <a:ln w="28575" cap="rnd">
                    <a:solidFill>
                      <a:schemeClr val="accent1">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Sheet2!$AF$3:$AF$35</c15:sqref>
                        </c15:formulaRef>
                      </c:ext>
                    </c:extLst>
                    <c:numCache>
                      <c:formatCode>General</c:formatCode>
                      <c:ptCount val="33"/>
                      <c:pt idx="0">
                        <c:v>0.7</c:v>
                      </c:pt>
                      <c:pt idx="22">
                        <c:v>10.8</c:v>
                      </c:pt>
                      <c:pt idx="28">
                        <c:v>3.3</c:v>
                      </c:pt>
                      <c:pt idx="31">
                        <c:v>1.3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E-A4C9-49A5-91A7-E6EE961F1FF9}"/>
                  </c:ext>
                </c:extLst>
              </c15:ser>
            </c15:filteredLineSeries>
            <c15:filteredLineSeries>
              <c15:ser>
                <c:idx val="31"/>
                <c:order val="31"/>
                <c:tx>
                  <c:strRef>
                    <c:extLst xmlns:c16r2="http://schemas.microsoft.com/office/drawing/2015/06/chart" xmlns:c15="http://schemas.microsoft.com/office/drawing/2012/chart">
                      <c:ext xmlns:c15="http://schemas.microsoft.com/office/drawing/2012/chart" uri="{02D57815-91ED-43cb-92C2-25804820EDAC}">
                        <c15:formulaRef>
                          <c15:sqref>Sheet2!$AG$2</c15:sqref>
                        </c15:formulaRef>
                      </c:ext>
                    </c:extLst>
                    <c:strCache>
                      <c:ptCount val="1"/>
                      <c:pt idx="0">
                        <c:v>Burundi</c:v>
                      </c:pt>
                    </c:strCache>
                  </c:strRef>
                </c:tx>
                <c:spPr>
                  <a:ln w="28575" cap="rnd">
                    <a:solidFill>
                      <a:schemeClr val="accent2">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Sheet2!$AG$3:$AG$35</c15:sqref>
                        </c15:formulaRef>
                      </c:ext>
                    </c:extLst>
                    <c:numCache>
                      <c:formatCode>General</c:formatCode>
                      <c:ptCount val="33"/>
                      <c:pt idx="2">
                        <c:v>0</c:v>
                      </c:pt>
                      <c:pt idx="25">
                        <c:v>4.4000000000000004</c:v>
                      </c:pt>
                      <c:pt idx="31">
                        <c:v>10</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F-A4C9-49A5-91A7-E6EE961F1FF9}"/>
                  </c:ext>
                </c:extLst>
              </c15:ser>
            </c15:filteredLineSeries>
            <c15:filteredLineSeries>
              <c15:ser>
                <c:idx val="32"/>
                <c:order val="32"/>
                <c:tx>
                  <c:strRef>
                    <c:extLst xmlns:c16r2="http://schemas.microsoft.com/office/drawing/2015/06/chart" xmlns:c15="http://schemas.microsoft.com/office/drawing/2012/chart">
                      <c:ext xmlns:c15="http://schemas.microsoft.com/office/drawing/2012/chart" uri="{02D57815-91ED-43cb-92C2-25804820EDAC}">
                        <c15:formulaRef>
                          <c15:sqref>Sheet2!$AH$2</c15:sqref>
                        </c15:formulaRef>
                      </c:ext>
                    </c:extLst>
                    <c:strCache>
                      <c:ptCount val="1"/>
                      <c:pt idx="0">
                        <c:v>Mali</c:v>
                      </c:pt>
                    </c:strCache>
                  </c:strRef>
                </c:tx>
                <c:spPr>
                  <a:ln w="28575" cap="rnd">
                    <a:solidFill>
                      <a:schemeClr val="accent3">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Sheet2!$AH$3:$AH$35</c15:sqref>
                        </c15:formulaRef>
                      </c:ext>
                    </c:extLst>
                    <c:numCache>
                      <c:formatCode>General</c:formatCode>
                      <c:ptCount val="33"/>
                      <c:pt idx="10">
                        <c:v>8.1</c:v>
                      </c:pt>
                      <c:pt idx="16">
                        <c:v>7.1</c:v>
                      </c:pt>
                      <c:pt idx="21">
                        <c:v>9.3000000000000007</c:v>
                      </c:pt>
                      <c:pt idx="27">
                        <c:v>3.6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0-A4C9-49A5-91A7-E6EE961F1FF9}"/>
                  </c:ext>
                </c:extLst>
              </c15:ser>
            </c15:filteredLineSeries>
            <c15:filteredLineSeries>
              <c15:ser>
                <c:idx val="33"/>
                <c:order val="33"/>
                <c:tx>
                  <c:strRef>
                    <c:extLst xmlns:c16r2="http://schemas.microsoft.com/office/drawing/2015/06/chart" xmlns:c15="http://schemas.microsoft.com/office/drawing/2012/chart">
                      <c:ext xmlns:c15="http://schemas.microsoft.com/office/drawing/2012/chart" uri="{02D57815-91ED-43cb-92C2-25804820EDAC}">
                        <c15:formulaRef>
                          <c15:sqref>Sheet2!$AI$2</c15:sqref>
                        </c15:formulaRef>
                      </c:ext>
                    </c:extLst>
                    <c:strCache>
                      <c:ptCount val="1"/>
                      <c:pt idx="0">
                        <c:v>Madagascar</c:v>
                      </c:pt>
                    </c:strCache>
                  </c:strRef>
                </c:tx>
                <c:spPr>
                  <a:ln w="28575" cap="rnd">
                    <a:solidFill>
                      <a:schemeClr val="accent4">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Sheet2!$A$3:$A$35</c15:sqref>
                        </c15:formulaRef>
                      </c:ext>
                    </c:extLst>
                    <c:numCache>
                      <c:formatCode>General</c:formatCode>
                      <c:ptCount val="33"/>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Sheet2!$AI$3:$AI$35</c15:sqref>
                        </c15:formulaRef>
                      </c:ext>
                    </c:extLst>
                    <c:numCache>
                      <c:formatCode>General</c:formatCode>
                      <c:ptCount val="33"/>
                      <c:pt idx="7">
                        <c:v>1.1000000000000001</c:v>
                      </c:pt>
                      <c:pt idx="12">
                        <c:v>2.6</c:v>
                      </c:pt>
                      <c:pt idx="18">
                        <c:v>5.8</c:v>
                      </c:pt>
                      <c:pt idx="23">
                        <c:v>3.2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1-A4C9-49A5-91A7-E6EE961F1FF9}"/>
                  </c:ext>
                </c:extLst>
              </c15:ser>
            </c15:filteredLineSeries>
          </c:ext>
        </c:extLst>
      </c:lineChart>
      <c:catAx>
        <c:axId val="21275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2758520"/>
        <c:crosses val="autoZero"/>
        <c:auto val="1"/>
        <c:lblAlgn val="ctr"/>
        <c:lblOffset val="100"/>
        <c:noMultiLvlLbl val="0"/>
      </c:catAx>
      <c:valAx>
        <c:axId val="212758520"/>
        <c:scaling>
          <c:orientation val="minMax"/>
          <c:max val="100"/>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58128"/>
        <c:crosses val="autoZero"/>
        <c:crossBetween val="between"/>
      </c:valAx>
      <c:spPr>
        <a:solidFill>
          <a:schemeClr val="accent4">
            <a:alpha val="64000"/>
          </a:schemeClr>
        </a:solidFill>
        <a:ln>
          <a:noFill/>
        </a:ln>
        <a:effectLst/>
      </c:spPr>
    </c:plotArea>
    <c:legend>
      <c:legendPos val="b"/>
      <c:layout>
        <c:manualLayout>
          <c:xMode val="edge"/>
          <c:yMode val="edge"/>
          <c:x val="0"/>
          <c:y val="0.86809866452171991"/>
          <c:w val="1"/>
          <c:h val="0.1319012782280417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2182516492325E-2"/>
          <c:y val="3.4171588736227269E-2"/>
          <c:w val="0.89182735887592213"/>
          <c:h val="0.78598053486138864"/>
        </c:manualLayout>
      </c:layout>
      <c:lineChart>
        <c:grouping val="standard"/>
        <c:varyColors val="0"/>
        <c:ser>
          <c:idx val="32"/>
          <c:order val="32"/>
          <c:tx>
            <c:strRef>
              <c:f>'by country (2)'!$AH$2</c:f>
              <c:strCache>
                <c:ptCount val="1"/>
                <c:pt idx="0">
                  <c:v>Philippines</c:v>
                </c:pt>
              </c:strCache>
              <c:extLst xmlns:c16r2="http://schemas.microsoft.com/office/drawing/2015/06/chart" xmlns:c15="http://schemas.microsoft.com/office/drawing/2012/chart"/>
            </c:strRef>
          </c:tx>
          <c:spPr>
            <a:ln w="28575" cap="rnd">
              <a:solidFill>
                <a:schemeClr val="accent3">
                  <a:lumMod val="5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(2)'!$AH$3:$AH$38</c:f>
              <c:numCache>
                <c:formatCode>General</c:formatCode>
                <c:ptCount val="36"/>
                <c:pt idx="8">
                  <c:v>0</c:v>
                </c:pt>
                <c:pt idx="13">
                  <c:v>12.4</c:v>
                </c:pt>
                <c:pt idx="18">
                  <c:v>5.0999999999999996</c:v>
                </c:pt>
                <c:pt idx="23">
                  <c:v>11.2</c:v>
                </c:pt>
                <c:pt idx="28">
                  <c:v>13.6</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2-F899-41A9-825A-33E03180C564}"/>
            </c:ext>
          </c:extLst>
        </c:ser>
        <c:ser>
          <c:idx val="33"/>
          <c:order val="33"/>
          <c:tx>
            <c:strRef>
              <c:f>'by country (2)'!$AI$2</c:f>
              <c:strCache>
                <c:ptCount val="1"/>
                <c:pt idx="0">
                  <c:v>Rwanda</c:v>
                </c:pt>
              </c:strCache>
              <c:extLst xmlns:c16r2="http://schemas.microsoft.com/office/drawing/2015/06/chart" xmlns:c15="http://schemas.microsoft.com/office/drawing/2012/chart"/>
            </c:strRef>
          </c:tx>
          <c:spPr>
            <a:ln w="28575" cap="rnd">
              <a:solidFill>
                <a:schemeClr val="accent4">
                  <a:lumMod val="5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(2)'!$AI$3:$AI$38</c:f>
              <c:numCache>
                <c:formatCode>General</c:formatCode>
                <c:ptCount val="36"/>
                <c:pt idx="7">
                  <c:v>3.9</c:v>
                </c:pt>
                <c:pt idx="15">
                  <c:v>11</c:v>
                </c:pt>
                <c:pt idx="20">
                  <c:v>3.8</c:v>
                </c:pt>
                <c:pt idx="25">
                  <c:v>11.7</c:v>
                </c:pt>
                <c:pt idx="29">
                  <c:v>5.6</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3-F899-41A9-825A-33E03180C564}"/>
            </c:ext>
          </c:extLst>
        </c:ser>
        <c:ser>
          <c:idx val="34"/>
          <c:order val="34"/>
          <c:tx>
            <c:strRef>
              <c:f>'by country (2)'!$AJ$2</c:f>
              <c:strCache>
                <c:ptCount val="1"/>
                <c:pt idx="0">
                  <c:v>Chad</c:v>
                </c:pt>
              </c:strCache>
              <c:extLst xmlns:c16r2="http://schemas.microsoft.com/office/drawing/2015/06/chart" xmlns:c15="http://schemas.microsoft.com/office/drawing/2012/chart"/>
            </c:strRef>
          </c:tx>
          <c:spPr>
            <a:ln w="28575" cap="rnd">
              <a:solidFill>
                <a:schemeClr val="accent5">
                  <a:lumMod val="5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(2)'!$AJ$3:$AJ$38</c:f>
              <c:numCache>
                <c:formatCode>General</c:formatCode>
                <c:ptCount val="36"/>
                <c:pt idx="11">
                  <c:v>3.6</c:v>
                </c:pt>
                <c:pt idx="19">
                  <c:v>4</c:v>
                </c:pt>
                <c:pt idx="28">
                  <c:v>11.5</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4-F899-41A9-825A-33E03180C564}"/>
            </c:ext>
          </c:extLst>
        </c:ser>
        <c:ser>
          <c:idx val="35"/>
          <c:order val="35"/>
          <c:tx>
            <c:strRef>
              <c:f>'by country (2)'!$AK$2</c:f>
              <c:strCache>
                <c:ptCount val="1"/>
                <c:pt idx="0">
                  <c:v>Liberia</c:v>
                </c:pt>
              </c:strCache>
              <c:extLst xmlns:c16r2="http://schemas.microsoft.com/office/drawing/2015/06/chart" xmlns:c15="http://schemas.microsoft.com/office/drawing/2012/chart"/>
            </c:strRef>
          </c:tx>
          <c:spPr>
            <a:ln w="28575" cap="rnd">
              <a:solidFill>
                <a:schemeClr val="accent6">
                  <a:lumMod val="5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(2)'!$AK$3:$AK$38</c:f>
              <c:numCache>
                <c:formatCode>General</c:formatCode>
                <c:ptCount val="36"/>
                <c:pt idx="0">
                  <c:v>0.7</c:v>
                </c:pt>
                <c:pt idx="22">
                  <c:v>10.8</c:v>
                </c:pt>
                <c:pt idx="28">
                  <c:v>3.3</c:v>
                </c:pt>
                <c:pt idx="31">
                  <c:v>1.3</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5-F899-41A9-825A-33E03180C564}"/>
            </c:ext>
          </c:extLst>
        </c:ser>
        <c:ser>
          <c:idx val="36"/>
          <c:order val="36"/>
          <c:tx>
            <c:strRef>
              <c:f>'by country (2)'!$AL$2</c:f>
              <c:strCache>
                <c:ptCount val="1"/>
                <c:pt idx="0">
                  <c:v>Burundi</c:v>
                </c:pt>
              </c:strCache>
              <c:extLst xmlns:c16r2="http://schemas.microsoft.com/office/drawing/2015/06/chart" xmlns:c15="http://schemas.microsoft.com/office/drawing/2012/chart"/>
            </c:strRef>
          </c:tx>
          <c:spPr>
            <a:ln w="28575" cap="rnd">
              <a:solidFill>
                <a:schemeClr val="accent1">
                  <a:lumMod val="70000"/>
                  <a:lumOff val="3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(2)'!$AL$3:$AL$38</c:f>
              <c:numCache>
                <c:formatCode>General</c:formatCode>
                <c:ptCount val="36"/>
                <c:pt idx="2">
                  <c:v>0</c:v>
                </c:pt>
                <c:pt idx="25">
                  <c:v>4.4000000000000004</c:v>
                </c:pt>
                <c:pt idx="31">
                  <c:v>10</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6-F899-41A9-825A-33E03180C564}"/>
            </c:ext>
          </c:extLst>
        </c:ser>
        <c:ser>
          <c:idx val="37"/>
          <c:order val="37"/>
          <c:tx>
            <c:strRef>
              <c:f>'by country (2)'!$AM$2</c:f>
              <c:strCache>
                <c:ptCount val="1"/>
                <c:pt idx="0">
                  <c:v>Mali</c:v>
                </c:pt>
              </c:strCache>
              <c:extLst xmlns:c16r2="http://schemas.microsoft.com/office/drawing/2015/06/chart" xmlns:c15="http://schemas.microsoft.com/office/drawing/2012/chart"/>
            </c:strRef>
          </c:tx>
          <c:spPr>
            <a:ln w="28575" cap="rnd">
              <a:solidFill>
                <a:schemeClr val="accent2">
                  <a:lumMod val="70000"/>
                  <a:lumOff val="3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(2)'!$AM$3:$AM$38</c:f>
              <c:numCache>
                <c:formatCode>General</c:formatCode>
                <c:ptCount val="36"/>
                <c:pt idx="10">
                  <c:v>8.1</c:v>
                </c:pt>
                <c:pt idx="16">
                  <c:v>7.1</c:v>
                </c:pt>
                <c:pt idx="21">
                  <c:v>9.3000000000000007</c:v>
                </c:pt>
                <c:pt idx="27">
                  <c:v>3.6</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7-F899-41A9-825A-33E03180C564}"/>
            </c:ext>
          </c:extLst>
        </c:ser>
        <c:ser>
          <c:idx val="38"/>
          <c:order val="38"/>
          <c:tx>
            <c:strRef>
              <c:f>'by country (2)'!$AN$2</c:f>
              <c:strCache>
                <c:ptCount val="1"/>
                <c:pt idx="0">
                  <c:v>Madagascar</c:v>
                </c:pt>
              </c:strCache>
              <c:extLst xmlns:c16r2="http://schemas.microsoft.com/office/drawing/2015/06/chart" xmlns:c15="http://schemas.microsoft.com/office/drawing/2012/chart"/>
            </c:strRef>
          </c:tx>
          <c:spPr>
            <a:ln w="28575" cap="rnd">
              <a:solidFill>
                <a:schemeClr val="accent3">
                  <a:lumMod val="70000"/>
                  <a:lumOff val="3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(2)'!$AN$3:$AN$38</c:f>
              <c:numCache>
                <c:formatCode>General</c:formatCode>
                <c:ptCount val="36"/>
                <c:pt idx="7">
                  <c:v>1.1000000000000001</c:v>
                </c:pt>
                <c:pt idx="12">
                  <c:v>2.6</c:v>
                </c:pt>
                <c:pt idx="18">
                  <c:v>5.8</c:v>
                </c:pt>
                <c:pt idx="23">
                  <c:v>3.2</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8-F899-41A9-825A-33E03180C564}"/>
            </c:ext>
          </c:extLst>
        </c:ser>
        <c:ser>
          <c:idx val="39"/>
          <c:order val="39"/>
          <c:tx>
            <c:strRef>
              <c:f>'by country (2)'!$AO$2</c:f>
              <c:strCache>
                <c:ptCount val="1"/>
                <c:pt idx="0">
                  <c:v>Sierra Leone</c:v>
                </c:pt>
              </c:strCache>
              <c:extLst xmlns:c16r2="http://schemas.microsoft.com/office/drawing/2015/06/chart" xmlns:c15="http://schemas.microsoft.com/office/drawing/2012/chart"/>
            </c:strRef>
          </c:tx>
          <c:spPr>
            <a:ln w="28575" cap="rnd">
              <a:solidFill>
                <a:schemeClr val="accent4">
                  <a:lumMod val="70000"/>
                  <a:lumOff val="30000"/>
                </a:schemeClr>
              </a:solidFill>
              <a:round/>
            </a:ln>
            <a:effectLst/>
          </c:spPr>
          <c:marker>
            <c:symbol val="none"/>
          </c:marker>
          <c:cat>
            <c:numRef>
              <c:f>'by country (2)'!$A$3:$A$38</c:f>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extLst xmlns:c16r2="http://schemas.microsoft.com/office/drawing/2015/06/chart" xmlns:c15="http://schemas.microsoft.com/office/drawing/2012/chart"/>
            </c:numRef>
          </c:cat>
          <c:val>
            <c:numRef>
              <c:f>'by country (2)'!$AO$3:$AO$38</c:f>
              <c:numCache>
                <c:formatCode>General</c:formatCode>
                <c:ptCount val="36"/>
                <c:pt idx="23">
                  <c:v>5.3</c:v>
                </c:pt>
                <c:pt idx="28">
                  <c:v>2.8</c:v>
                </c:pt>
              </c:numCache>
              <c:extLst xmlns:c16r2="http://schemas.microsoft.com/office/drawing/2015/06/chart" xmlns:c15="http://schemas.microsoft.com/office/drawing/2012/chart"/>
            </c:numRef>
          </c:val>
          <c:smooth val="0"/>
          <c:extLst xmlns:c16r2="http://schemas.microsoft.com/office/drawing/2015/06/chart">
            <c:ext xmlns:c16="http://schemas.microsoft.com/office/drawing/2014/chart" uri="{C3380CC4-5D6E-409C-BE32-E72D297353CC}">
              <c16:uniqueId val="{00000009-F899-41A9-825A-33E03180C564}"/>
            </c:ext>
          </c:extLst>
        </c:ser>
        <c:dLbls>
          <c:showLegendKey val="0"/>
          <c:showVal val="0"/>
          <c:showCatName val="0"/>
          <c:showSerName val="0"/>
          <c:showPercent val="0"/>
          <c:showBubbleSize val="0"/>
        </c:dLbls>
        <c:smooth val="0"/>
        <c:axId val="212759304"/>
        <c:axId val="212759696"/>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'by country (2)'!$B$2</c15:sqref>
                        </c15:formulaRef>
                      </c:ext>
                    </c:extLst>
                    <c:strCache>
                      <c:ptCount val="1"/>
                      <c:pt idx="0">
                        <c:v>Burkina Faso</c:v>
                      </c:pt>
                    </c:strCache>
                  </c:strRef>
                </c:tx>
                <c:spPr>
                  <a:ln w="28575" cap="rnd">
                    <a:solidFill>
                      <a:schemeClr val="accent1"/>
                    </a:solidFill>
                    <a:round/>
                  </a:ln>
                  <a:effectLst/>
                </c:spPr>
                <c:marker>
                  <c:symbol val="none"/>
                </c:marker>
                <c:cat>
                  <c:numRef>
                    <c:extLst xmlns:c16r2="http://schemas.microsoft.com/office/drawing/2015/06/chart">
                      <c:ex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c:ext uri="{02D57815-91ED-43cb-92C2-25804820EDAC}">
                        <c15:formulaRef>
                          <c15:sqref>'by country (2)'!$B$3:$B$38</c15:sqref>
                        </c15:formulaRef>
                      </c:ext>
                    </c:extLst>
                    <c:numCache>
                      <c:formatCode>General</c:formatCode>
                      <c:ptCount val="36"/>
                      <c:pt idx="8">
                        <c:v>9.4</c:v>
                      </c:pt>
                      <c:pt idx="13">
                        <c:v>35.9</c:v>
                      </c:pt>
                      <c:pt idx="18">
                        <c:v>46.1</c:v>
                      </c:pt>
                      <c:pt idx="25">
                        <c:v>46</c:v>
                      </c:pt>
                    </c:numCache>
                  </c:numRef>
                </c:val>
                <c:smooth val="0"/>
                <c:extLst xmlns:c16r2="http://schemas.microsoft.com/office/drawing/2015/06/chart">
                  <c:ext xmlns:c16="http://schemas.microsoft.com/office/drawing/2014/chart" uri="{C3380CC4-5D6E-409C-BE32-E72D297353CC}">
                    <c16:uniqueId val="{0000000A-F899-41A9-825A-33E03180C564}"/>
                  </c:ext>
                </c:extLst>
              </c15:ser>
            </c15:filteredLineSeries>
            <c15:filteredLineSeries>
              <c15:ser>
                <c:idx val="1"/>
                <c:order val="1"/>
                <c:tx>
                  <c:strRef>
                    <c:extLst xmlns:c16r2="http://schemas.microsoft.com/office/drawing/2015/06/chart" xmlns:c15="http://schemas.microsoft.com/office/drawing/2012/chart">
                      <c:ext xmlns:c15="http://schemas.microsoft.com/office/drawing/2012/chart" uri="{02D57815-91ED-43cb-92C2-25804820EDAC}">
                        <c15:formulaRef>
                          <c15:sqref>'by country (2)'!$C$2</c15:sqref>
                        </c15:formulaRef>
                      </c:ext>
                    </c:extLst>
                    <c:strCache>
                      <c:ptCount val="1"/>
                      <c:pt idx="0">
                        <c:v>Lesotho</c:v>
                      </c:pt>
                    </c:strCache>
                  </c:strRef>
                </c:tx>
                <c:spPr>
                  <a:ln w="28575" cap="rnd">
                    <a:solidFill>
                      <a:schemeClr val="accent2"/>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(2)'!$C$3:$C$38</c15:sqref>
                        </c15:formulaRef>
                      </c:ext>
                    </c:extLst>
                    <c:numCache>
                      <c:formatCode>General</c:formatCode>
                      <c:ptCount val="36"/>
                      <c:pt idx="19">
                        <c:v>19.7</c:v>
                      </c:pt>
                      <c:pt idx="24">
                        <c:v>31</c:v>
                      </c:pt>
                      <c:pt idx="29">
                        <c:v>45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B-F899-41A9-825A-33E03180C564}"/>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'by country (2)'!$D$2</c15:sqref>
                        </c15:formulaRef>
                      </c:ext>
                    </c:extLst>
                    <c:strCache>
                      <c:ptCount val="1"/>
                      <c:pt idx="0">
                        <c:v>Cameroon</c:v>
                      </c:pt>
                    </c:strCache>
                  </c:strRef>
                </c:tx>
                <c:spPr>
                  <a:ln w="28575" cap="rnd">
                    <a:solidFill>
                      <a:schemeClr val="accent3"/>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(2)'!$D$3:$D$38</c15:sqref>
                        </c15:formulaRef>
                      </c:ext>
                    </c:extLst>
                    <c:numCache>
                      <c:formatCode>General</c:formatCode>
                      <c:ptCount val="36"/>
                      <c:pt idx="6">
                        <c:v>2.9</c:v>
                      </c:pt>
                      <c:pt idx="13">
                        <c:v>13.9</c:v>
                      </c:pt>
                      <c:pt idx="19">
                        <c:v>42.8</c:v>
                      </c:pt>
                      <c:pt idx="26">
                        <c:v>41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C-F899-41A9-825A-33E03180C564}"/>
                  </c:ext>
                </c:extLst>
              </c15:ser>
            </c15:filteredLineSeries>
            <c15:filteredLine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'by country (2)'!$E$2</c15:sqref>
                        </c15:formulaRef>
                      </c:ext>
                    </c:extLst>
                    <c:strCache>
                      <c:ptCount val="1"/>
                      <c:pt idx="0">
                        <c:v>Namibia</c:v>
                      </c:pt>
                    </c:strCache>
                  </c:strRef>
                </c:tx>
                <c:spPr>
                  <a:ln w="28575" cap="rnd">
                    <a:solidFill>
                      <a:schemeClr val="accent4"/>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(2)'!$E$3:$E$38</c15:sqref>
                        </c15:formulaRef>
                      </c:ext>
                    </c:extLst>
                    <c:numCache>
                      <c:formatCode>General</c:formatCode>
                      <c:ptCount val="36"/>
                      <c:pt idx="7">
                        <c:v>1.5</c:v>
                      </c:pt>
                      <c:pt idx="15">
                        <c:v>19.899999999999999</c:v>
                      </c:pt>
                      <c:pt idx="21">
                        <c:v>42.4</c:v>
                      </c:pt>
                      <c:pt idx="28">
                        <c:v>40.200000000000003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D-F899-41A9-825A-33E03180C564}"/>
                  </c:ext>
                </c:extLst>
              </c15:ser>
            </c15:filteredLineSeries>
            <c15:filteredLineSeries>
              <c15:ser>
                <c:idx val="4"/>
                <c:order val="4"/>
                <c:tx>
                  <c:strRef>
                    <c:extLst xmlns:c16r2="http://schemas.microsoft.com/office/drawing/2015/06/chart" xmlns:c15="http://schemas.microsoft.com/office/drawing/2012/chart">
                      <c:ext xmlns:c15="http://schemas.microsoft.com/office/drawing/2012/chart" uri="{02D57815-91ED-43cb-92C2-25804820EDAC}">
                        <c15:formulaRef>
                          <c15:sqref>'by country (2)'!$F$2</c15:sqref>
                        </c15:formulaRef>
                      </c:ext>
                    </c:extLst>
                    <c:strCache>
                      <c:ptCount val="1"/>
                      <c:pt idx="0">
                        <c:v>Gabon</c:v>
                      </c:pt>
                    </c:strCache>
                  </c:strRef>
                </c:tx>
                <c:spPr>
                  <a:ln w="28575" cap="rnd">
                    <a:solidFill>
                      <a:schemeClr val="accent5"/>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(2)'!$F$3:$F$38</c15:sqref>
                        </c15:formulaRef>
                      </c:ext>
                    </c:extLst>
                    <c:numCache>
                      <c:formatCode>General</c:formatCode>
                      <c:ptCount val="36"/>
                      <c:pt idx="15">
                        <c:v>21.9</c:v>
                      </c:pt>
                      <c:pt idx="27">
                        <c:v>41.6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E-F899-41A9-825A-33E03180C564}"/>
                  </c:ext>
                </c:extLst>
              </c15:ser>
            </c15:filteredLineSeries>
            <c15:filteredLineSeries>
              <c15:ser>
                <c:idx val="5"/>
                <c:order val="5"/>
                <c:tx>
                  <c:strRef>
                    <c:extLst xmlns:c16r2="http://schemas.microsoft.com/office/drawing/2015/06/chart" xmlns:c15="http://schemas.microsoft.com/office/drawing/2012/chart">
                      <c:ext xmlns:c15="http://schemas.microsoft.com/office/drawing/2012/chart" uri="{02D57815-91ED-43cb-92C2-25804820EDAC}">
                        <c15:formulaRef>
                          <c15:sqref>'by country (2)'!$G$2</c15:sqref>
                        </c15:formulaRef>
                      </c:ext>
                    </c:extLst>
                    <c:strCache>
                      <c:ptCount val="1"/>
                      <c:pt idx="0">
                        <c:v>Nigeria</c:v>
                      </c:pt>
                    </c:strCache>
                  </c:strRef>
                </c:tx>
                <c:spPr>
                  <a:ln w="28575" cap="rnd">
                    <a:solidFill>
                      <a:schemeClr val="accent6"/>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(2)'!$G$3:$G$38</c15:sqref>
                        </c15:formulaRef>
                      </c:ext>
                    </c:extLst>
                    <c:numCache>
                      <c:formatCode>General</c:formatCode>
                      <c:ptCount val="36"/>
                      <c:pt idx="5">
                        <c:v>3.7</c:v>
                      </c:pt>
                      <c:pt idx="18">
                        <c:v>23.8</c:v>
                      </c:pt>
                      <c:pt idx="23">
                        <c:v>35.1</c:v>
                      </c:pt>
                      <c:pt idx="28">
                        <c:v>39.5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F-F899-41A9-825A-33E03180C564}"/>
                  </c:ext>
                </c:extLst>
              </c15:ser>
            </c15:filteredLineSeries>
            <c15:filteredLineSeries>
              <c15:ser>
                <c:idx val="6"/>
                <c:order val="6"/>
                <c:tx>
                  <c:strRef>
                    <c:extLst xmlns:c16r2="http://schemas.microsoft.com/office/drawing/2015/06/chart" xmlns:c15="http://schemas.microsoft.com/office/drawing/2012/chart">
                      <c:ext xmlns:c15="http://schemas.microsoft.com/office/drawing/2012/chart" uri="{02D57815-91ED-43cb-92C2-25804820EDAC}">
                        <c15:formulaRef>
                          <c15:sqref>'by country (2)'!$H$2</c15:sqref>
                        </c15:formulaRef>
                      </c:ext>
                    </c:extLst>
                    <c:strCache>
                      <c:ptCount val="1"/>
                      <c:pt idx="0">
                        <c:v>Peru</c:v>
                      </c:pt>
                    </c:strCache>
                  </c:strRef>
                </c:tx>
                <c:spPr>
                  <a:ln w="28575" cap="rnd">
                    <a:solidFill>
                      <a:schemeClr val="accent1">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(2)'!$H$3:$H$38</c15:sqref>
                        </c15:formulaRef>
                      </c:ext>
                    </c:extLst>
                    <c:numCache>
                      <c:formatCode>General</c:formatCode>
                      <c:ptCount val="36"/>
                      <c:pt idx="6">
                        <c:v>10.199999999999999</c:v>
                      </c:pt>
                      <c:pt idx="11">
                        <c:v>17</c:v>
                      </c:pt>
                      <c:pt idx="15">
                        <c:v>16.5</c:v>
                      </c:pt>
                      <c:pt idx="19">
                        <c:v>33.799999999999997</c:v>
                      </c:pt>
                      <c:pt idx="22">
                        <c:v>33.4</c:v>
                      </c:pt>
                      <c:pt idx="24">
                        <c:v>35.799999999999997</c:v>
                      </c:pt>
                      <c:pt idx="25">
                        <c:v>32.700000000000003</c:v>
                      </c:pt>
                      <c:pt idx="26">
                        <c:v>34.1</c:v>
                      </c:pt>
                      <c:pt idx="27">
                        <c:v>35.4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0-F899-41A9-825A-33E03180C564}"/>
                  </c:ext>
                </c:extLst>
              </c15:ser>
            </c15:filteredLineSeries>
            <c15:filteredLineSeries>
              <c15:ser>
                <c:idx val="7"/>
                <c:order val="7"/>
                <c:tx>
                  <c:strRef>
                    <c:extLst xmlns:c16r2="http://schemas.microsoft.com/office/drawing/2015/06/chart" xmlns:c15="http://schemas.microsoft.com/office/drawing/2012/chart">
                      <c:ext xmlns:c15="http://schemas.microsoft.com/office/drawing/2012/chart" uri="{02D57815-91ED-43cb-92C2-25804820EDAC}">
                        <c15:formulaRef>
                          <c15:sqref>'by country (2)'!$I$2</c15:sqref>
                        </c15:formulaRef>
                      </c:ext>
                    </c:extLst>
                    <c:strCache>
                      <c:ptCount val="1"/>
                      <c:pt idx="0">
                        <c:v>Congo</c:v>
                      </c:pt>
                    </c:strCache>
                  </c:strRef>
                </c:tx>
                <c:spPr>
                  <a:ln w="28575" cap="rnd">
                    <a:solidFill>
                      <a:schemeClr val="accent2">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(2)'!$I$3:$I$38</c15:sqref>
                        </c15:formulaRef>
                      </c:ext>
                    </c:extLst>
                    <c:numCache>
                      <c:formatCode>General</c:formatCode>
                      <c:ptCount val="36"/>
                      <c:pt idx="20">
                        <c:v>23.3</c:v>
                      </c:pt>
                      <c:pt idx="26">
                        <c:v>33.4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1-F899-41A9-825A-33E03180C564}"/>
                  </c:ext>
                </c:extLst>
              </c15:ser>
            </c15:filteredLineSeries>
            <c15:filteredLineSeries>
              <c15:ser>
                <c:idx val="8"/>
                <c:order val="8"/>
                <c:tx>
                  <c:strRef>
                    <c:extLst xmlns:c16r2="http://schemas.microsoft.com/office/drawing/2015/06/chart" xmlns:c15="http://schemas.microsoft.com/office/drawing/2012/chart">
                      <c:ext xmlns:c15="http://schemas.microsoft.com/office/drawing/2012/chart" uri="{02D57815-91ED-43cb-92C2-25804820EDAC}">
                        <c15:formulaRef>
                          <c15:sqref>'by country (2)'!$J$2</c15:sqref>
                        </c15:formulaRef>
                      </c:ext>
                    </c:extLst>
                    <c:strCache>
                      <c:ptCount val="1"/>
                      <c:pt idx="0">
                        <c:v>Zimbabwe</c:v>
                      </c:pt>
                    </c:strCache>
                  </c:strRef>
                </c:tx>
                <c:spPr>
                  <a:ln w="28575" cap="rnd">
                    <a:solidFill>
                      <a:schemeClr val="accent3">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(2)'!$J$3:$J$38</c15:sqref>
                        </c15:formulaRef>
                      </c:ext>
                    </c:extLst>
                    <c:numCache>
                      <c:formatCode>General</c:formatCode>
                      <c:ptCount val="36"/>
                      <c:pt idx="3">
                        <c:v>1.9</c:v>
                      </c:pt>
                      <c:pt idx="9">
                        <c:v>13.6</c:v>
                      </c:pt>
                      <c:pt idx="14">
                        <c:v>19.3</c:v>
                      </c:pt>
                      <c:pt idx="20">
                        <c:v>26.3</c:v>
                      </c:pt>
                      <c:pt idx="25">
                        <c:v>30.4</c:v>
                      </c:pt>
                      <c:pt idx="30">
                        <c:v>26.7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2-F899-41A9-825A-33E03180C564}"/>
                  </c:ext>
                </c:extLst>
              </c15:ser>
            </c15:filteredLineSeries>
            <c15:filteredLineSeries>
              <c15:ser>
                <c:idx val="9"/>
                <c:order val="9"/>
                <c:tx>
                  <c:strRef>
                    <c:extLst xmlns:c16r2="http://schemas.microsoft.com/office/drawing/2015/06/chart" xmlns:c15="http://schemas.microsoft.com/office/drawing/2012/chart">
                      <c:ext xmlns:c15="http://schemas.microsoft.com/office/drawing/2012/chart" uri="{02D57815-91ED-43cb-92C2-25804820EDAC}">
                        <c15:formulaRef>
                          <c15:sqref>'by country (2)'!$K$2</c15:sqref>
                        </c15:formulaRef>
                      </c:ext>
                    </c:extLst>
                    <c:strCache>
                      <c:ptCount val="1"/>
                      <c:pt idx="0">
                        <c:v>Togo</c:v>
                      </c:pt>
                    </c:strCache>
                  </c:strRef>
                </c:tx>
                <c:spPr>
                  <a:ln w="28575" cap="rnd">
                    <a:solidFill>
                      <a:schemeClr val="accent4">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(2)'!$K$3:$K$38</c15:sqref>
                        </c15:formulaRef>
                      </c:ext>
                    </c:extLst>
                    <c:numCache>
                      <c:formatCode>General</c:formatCode>
                      <c:ptCount val="36"/>
                      <c:pt idx="3">
                        <c:v>4</c:v>
                      </c:pt>
                      <c:pt idx="13">
                        <c:v>18.5</c:v>
                      </c:pt>
                      <c:pt idx="28">
                        <c:v>29.7</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3-F899-41A9-825A-33E03180C564}"/>
                  </c:ext>
                </c:extLst>
              </c15:ser>
            </c15:filteredLineSeries>
            <c15:filteredLineSeries>
              <c15:ser>
                <c:idx val="10"/>
                <c:order val="10"/>
                <c:tx>
                  <c:strRef>
                    <c:extLst xmlns:c16r2="http://schemas.microsoft.com/office/drawing/2015/06/chart" xmlns:c15="http://schemas.microsoft.com/office/drawing/2012/chart">
                      <c:ext xmlns:c15="http://schemas.microsoft.com/office/drawing/2012/chart" uri="{02D57815-91ED-43cb-92C2-25804820EDAC}">
                        <c15:formulaRef>
                          <c15:sqref>'by country (2)'!$L$2</c15:sqref>
                        </c15:formulaRef>
                      </c:ext>
                    </c:extLst>
                    <c:strCache>
                      <c:ptCount val="1"/>
                      <c:pt idx="0">
                        <c:v>Cambodia</c:v>
                      </c:pt>
                    </c:strCache>
                  </c:strRef>
                </c:tx>
                <c:spPr>
                  <a:ln w="28575" cap="rnd">
                    <a:solidFill>
                      <a:schemeClr val="accent5">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(2)'!$L$3:$L$38</c15:sqref>
                        </c15:formulaRef>
                      </c:ext>
                    </c:extLst>
                    <c:numCache>
                      <c:formatCode>General</c:formatCode>
                      <c:ptCount val="36"/>
                      <c:pt idx="15">
                        <c:v>28.8</c:v>
                      </c:pt>
                      <c:pt idx="25">
                        <c:v>5.7</c:v>
                      </c:pt>
                      <c:pt idx="29">
                        <c:v>24.5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4-F899-41A9-825A-33E03180C564}"/>
                  </c:ext>
                </c:extLst>
              </c15:ser>
            </c15:filteredLineSeries>
            <c15:filteredLineSeries>
              <c15:ser>
                <c:idx val="11"/>
                <c:order val="11"/>
                <c:tx>
                  <c:strRef>
                    <c:extLst xmlns:c16r2="http://schemas.microsoft.com/office/drawing/2015/06/chart" xmlns:c15="http://schemas.microsoft.com/office/drawing/2012/chart">
                      <c:ext xmlns:c15="http://schemas.microsoft.com/office/drawing/2012/chart" uri="{02D57815-91ED-43cb-92C2-25804820EDAC}">
                        <c15:formulaRef>
                          <c15:sqref>'by country (2)'!$M$2</c15:sqref>
                        </c15:formulaRef>
                      </c:ext>
                    </c:extLst>
                    <c:strCache>
                      <c:ptCount val="1"/>
                      <c:pt idx="0">
                        <c:v>Haiti</c:v>
                      </c:pt>
                    </c:strCache>
                  </c:strRef>
                </c:tx>
                <c:spPr>
                  <a:ln w="28575" cap="rnd">
                    <a:solidFill>
                      <a:schemeClr val="accent6">
                        <a:lumMod val="6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(2)'!$M$3:$M$38</c15:sqref>
                        </c15:formulaRef>
                      </c:ext>
                    </c:extLst>
                    <c:numCache>
                      <c:formatCode>General</c:formatCode>
                      <c:ptCount val="36"/>
                      <c:pt idx="9">
                        <c:v>11.4</c:v>
                      </c:pt>
                      <c:pt idx="15">
                        <c:v>20.100000000000001</c:v>
                      </c:pt>
                      <c:pt idx="20">
                        <c:v>27.6</c:v>
                      </c:pt>
                      <c:pt idx="27">
                        <c:v>23.6</c:v>
                      </c:pt>
                      <c:pt idx="31">
                        <c:v>22.5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5-F899-41A9-825A-33E03180C564}"/>
                  </c:ext>
                </c:extLst>
              </c15:ser>
            </c15:filteredLineSeries>
            <c15:filteredLineSeries>
              <c15:ser>
                <c:idx val="12"/>
                <c:order val="12"/>
                <c:tx>
                  <c:strRef>
                    <c:extLst xmlns:c16r2="http://schemas.microsoft.com/office/drawing/2015/06/chart" xmlns:c15="http://schemas.microsoft.com/office/drawing/2012/chart">
                      <c:ext xmlns:c15="http://schemas.microsoft.com/office/drawing/2012/chart" uri="{02D57815-91ED-43cb-92C2-25804820EDAC}">
                        <c15:formulaRef>
                          <c15:sqref>'by country (2)'!$N$2</c15:sqref>
                        </c15:formulaRef>
                      </c:ext>
                    </c:extLst>
                    <c:strCache>
                      <c:ptCount val="1"/>
                      <c:pt idx="0">
                        <c:v>Guinea</c:v>
                      </c:pt>
                    </c:strCache>
                  </c:strRef>
                </c:tx>
                <c:spPr>
                  <a:ln w="28575" cap="rnd">
                    <a:solidFill>
                      <a:schemeClr val="accent1">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(2)'!$N$3:$N$38</c15:sqref>
                        </c15:formulaRef>
                      </c:ext>
                    </c:extLst>
                    <c:numCache>
                      <c:formatCode>General</c:formatCode>
                      <c:ptCount val="36"/>
                      <c:pt idx="14">
                        <c:v>20.100000000000001</c:v>
                      </c:pt>
                      <c:pt idx="20">
                        <c:v>26.9</c:v>
                      </c:pt>
                      <c:pt idx="27">
                        <c:v>23.2</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6-F899-41A9-825A-33E03180C564}"/>
                  </c:ext>
                </c:extLst>
              </c15:ser>
            </c15:filteredLineSeries>
            <c15:filteredLineSeries>
              <c15:ser>
                <c:idx val="13"/>
                <c:order val="13"/>
                <c:tx>
                  <c:strRef>
                    <c:extLst xmlns:c16r2="http://schemas.microsoft.com/office/drawing/2015/06/chart" xmlns:c15="http://schemas.microsoft.com/office/drawing/2012/chart">
                      <c:ext xmlns:c15="http://schemas.microsoft.com/office/drawing/2012/chart" uri="{02D57815-91ED-43cb-92C2-25804820EDAC}">
                        <c15:formulaRef>
                          <c15:sqref>'by country (2)'!$O$2</c15:sqref>
                        </c15:formulaRef>
                      </c:ext>
                    </c:extLst>
                    <c:strCache>
                      <c:ptCount val="1"/>
                      <c:pt idx="0">
                        <c:v>Uganda</c:v>
                      </c:pt>
                    </c:strCache>
                  </c:strRef>
                </c:tx>
                <c:spPr>
                  <a:ln w="28575" cap="rnd">
                    <a:solidFill>
                      <a:schemeClr val="accent2">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(2)'!$O$3:$O$38</c15:sqref>
                        </c15:formulaRef>
                      </c:ext>
                    </c:extLst>
                    <c:numCache>
                      <c:formatCode>General</c:formatCode>
                      <c:ptCount val="36"/>
                      <c:pt idx="3">
                        <c:v>0</c:v>
                      </c:pt>
                      <c:pt idx="10">
                        <c:v>15.3</c:v>
                      </c:pt>
                      <c:pt idx="16">
                        <c:v>29</c:v>
                      </c:pt>
                      <c:pt idx="21">
                        <c:v>26.7</c:v>
                      </c:pt>
                      <c:pt idx="26">
                        <c:v>19</c:v>
                      </c:pt>
                      <c:pt idx="31">
                        <c:v>13.9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7-F899-41A9-825A-33E03180C564}"/>
                  </c:ext>
                </c:extLst>
              </c15:ser>
            </c15:filteredLineSeries>
            <c15:filteredLineSeries>
              <c15:ser>
                <c:idx val="14"/>
                <c:order val="14"/>
                <c:tx>
                  <c:strRef>
                    <c:extLst xmlns:c16r2="http://schemas.microsoft.com/office/drawing/2015/06/chart" xmlns:c15="http://schemas.microsoft.com/office/drawing/2012/chart">
                      <c:ext xmlns:c15="http://schemas.microsoft.com/office/drawing/2012/chart" uri="{02D57815-91ED-43cb-92C2-25804820EDAC}">
                        <c15:formulaRef>
                          <c15:sqref>'by country (2)'!$P$2</c15:sqref>
                        </c15:formulaRef>
                      </c:ext>
                    </c:extLst>
                    <c:strCache>
                      <c:ptCount val="1"/>
                      <c:pt idx="0">
                        <c:v>Zambia</c:v>
                      </c:pt>
                    </c:strCache>
                  </c:strRef>
                </c:tx>
                <c:spPr>
                  <a:ln w="28575" cap="rnd">
                    <a:solidFill>
                      <a:schemeClr val="accent3">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(2)'!$P$3:$P$38</c15:sqref>
                        </c15:formulaRef>
                      </c:ext>
                    </c:extLst>
                    <c:numCache>
                      <c:formatCode>General</c:formatCode>
                      <c:ptCount val="36"/>
                      <c:pt idx="7">
                        <c:v>2.1</c:v>
                      </c:pt>
                      <c:pt idx="11">
                        <c:v>11.6</c:v>
                      </c:pt>
                      <c:pt idx="16">
                        <c:v>15</c:v>
                      </c:pt>
                      <c:pt idx="22">
                        <c:v>26.2</c:v>
                      </c:pt>
                      <c:pt idx="28">
                        <c:v>10.9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8-F899-41A9-825A-33E03180C564}"/>
                  </c:ext>
                </c:extLst>
              </c15:ser>
            </c15:filteredLineSeries>
            <c15:filteredLineSeries>
              <c15:ser>
                <c:idx val="15"/>
                <c:order val="15"/>
                <c:tx>
                  <c:strRef>
                    <c:extLst xmlns:c16r2="http://schemas.microsoft.com/office/drawing/2015/06/chart" xmlns:c15="http://schemas.microsoft.com/office/drawing/2012/chart">
                      <c:ext xmlns:c15="http://schemas.microsoft.com/office/drawing/2012/chart" uri="{02D57815-91ED-43cb-92C2-25804820EDAC}">
                        <c15:formulaRef>
                          <c15:sqref>'by country (2)'!$Q$2</c15:sqref>
                        </c15:formulaRef>
                      </c:ext>
                    </c:extLst>
                    <c:strCache>
                      <c:ptCount val="1"/>
                      <c:pt idx="0">
                        <c:v>Senegal</c:v>
                      </c:pt>
                    </c:strCache>
                  </c:strRef>
                </c:tx>
                <c:spPr>
                  <a:ln w="28575" cap="rnd">
                    <a:solidFill>
                      <a:schemeClr val="accent4">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(2)'!$Q$3:$Q$38</c15:sqref>
                        </c15:formulaRef>
                      </c:ext>
                    </c:extLst>
                    <c:numCache>
                      <c:formatCode>General</c:formatCode>
                      <c:ptCount val="36"/>
                      <c:pt idx="7">
                        <c:v>14.2</c:v>
                      </c:pt>
                      <c:pt idx="12">
                        <c:v>22.9</c:v>
                      </c:pt>
                      <c:pt idx="20">
                        <c:v>24.6</c:v>
                      </c:pt>
                      <c:pt idx="25">
                        <c:v>11.1</c:v>
                      </c:pt>
                      <c:pt idx="27">
                        <c:v>11.9</c:v>
                      </c:pt>
                      <c:pt idx="29">
                        <c:v>16.399999999999999</c:v>
                      </c:pt>
                      <c:pt idx="30">
                        <c:v>19.399999999999999</c:v>
                      </c:pt>
                      <c:pt idx="31">
                        <c:v>12.4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9-F899-41A9-825A-33E03180C564}"/>
                  </c:ext>
                </c:extLst>
              </c15:ser>
            </c15:filteredLineSeries>
            <c15:filteredLineSeries>
              <c15:ser>
                <c:idx val="16"/>
                <c:order val="16"/>
                <c:tx>
                  <c:strRef>
                    <c:extLst xmlns:c16r2="http://schemas.microsoft.com/office/drawing/2015/06/chart" xmlns:c15="http://schemas.microsoft.com/office/drawing/2012/chart">
                      <c:ext xmlns:c15="http://schemas.microsoft.com/office/drawing/2012/chart" uri="{02D57815-91ED-43cb-92C2-25804820EDAC}">
                        <c15:formulaRef>
                          <c15:sqref>'by country (2)'!$R$2</c15:sqref>
                        </c15:formulaRef>
                      </c:ext>
                    </c:extLst>
                    <c:strCache>
                      <c:ptCount val="1"/>
                      <c:pt idx="0">
                        <c:v>Bolivia</c:v>
                      </c:pt>
                    </c:strCache>
                  </c:strRef>
                </c:tx>
                <c:spPr>
                  <a:ln w="28575" cap="rnd">
                    <a:solidFill>
                      <a:schemeClr val="accent5">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(2)'!$R$3:$R$38</c15:sqref>
                        </c15:formulaRef>
                      </c:ext>
                    </c:extLst>
                    <c:numCache>
                      <c:formatCode>General</c:formatCode>
                      <c:ptCount val="36"/>
                      <c:pt idx="4">
                        <c:v>0.3</c:v>
                      </c:pt>
                      <c:pt idx="9">
                        <c:v>8.8000000000000007</c:v>
                      </c:pt>
                      <c:pt idx="13">
                        <c:v>14.7</c:v>
                      </c:pt>
                      <c:pt idx="18">
                        <c:v>13.5</c:v>
                      </c:pt>
                      <c:pt idx="23">
                        <c:v>24.4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A-F899-41A9-825A-33E03180C564}"/>
                  </c:ext>
                </c:extLst>
              </c15:ser>
            </c15:filteredLineSeries>
            <c15:filteredLineSeries>
              <c15:ser>
                <c:idx val="17"/>
                <c:order val="17"/>
                <c:tx>
                  <c:strRef>
                    <c:extLst xmlns:c16r2="http://schemas.microsoft.com/office/drawing/2015/06/chart" xmlns:c15="http://schemas.microsoft.com/office/drawing/2012/chart">
                      <c:ext xmlns:c15="http://schemas.microsoft.com/office/drawing/2012/chart" uri="{02D57815-91ED-43cb-92C2-25804820EDAC}">
                        <c15:formulaRef>
                          <c15:sqref>'by country (2)'!$S$2</c15:sqref>
                        </c15:formulaRef>
                      </c:ext>
                    </c:extLst>
                    <c:strCache>
                      <c:ptCount val="1"/>
                      <c:pt idx="0">
                        <c:v>South Africa</c:v>
                      </c:pt>
                    </c:strCache>
                  </c:strRef>
                </c:tx>
                <c:spPr>
                  <a:ln w="28575" cap="rnd">
                    <a:solidFill>
                      <a:schemeClr val="accent6">
                        <a:lumMod val="80000"/>
                        <a:lumOff val="2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(2)'!$S$3:$S$38</c15:sqref>
                        </c15:formulaRef>
                      </c:ext>
                    </c:extLst>
                    <c:numCache>
                      <c:formatCode>General</c:formatCode>
                      <c:ptCount val="36"/>
                      <c:pt idx="13">
                        <c:v>3.1</c:v>
                      </c:pt>
                      <c:pt idx="31">
                        <c:v>23.8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B-F899-41A9-825A-33E03180C564}"/>
                  </c:ext>
                </c:extLst>
              </c15:ser>
            </c15:filteredLineSeries>
            <c15:filteredLineSeries>
              <c15:ser>
                <c:idx val="18"/>
                <c:order val="18"/>
                <c:tx>
                  <c:strRef>
                    <c:extLst xmlns:c16r2="http://schemas.microsoft.com/office/drawing/2015/06/chart" xmlns:c15="http://schemas.microsoft.com/office/drawing/2012/chart">
                      <c:ext xmlns:c15="http://schemas.microsoft.com/office/drawing/2012/chart" uri="{02D57815-91ED-43cb-92C2-25804820EDAC}">
                        <c15:formulaRef>
                          <c15:sqref>'by country (2)'!$T$2</c15:sqref>
                        </c15:formulaRef>
                      </c:ext>
                    </c:extLst>
                    <c:strCache>
                      <c:ptCount val="1"/>
                      <c:pt idx="0">
                        <c:v>Ethiopia</c:v>
                      </c:pt>
                    </c:strCache>
                  </c:strRef>
                </c:tx>
                <c:spPr>
                  <a:ln w="28575" cap="rnd">
                    <a:solidFill>
                      <a:schemeClr val="accent1">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(2)'!$T$3:$T$38</c15:sqref>
                        </c15:formulaRef>
                      </c:ext>
                    </c:extLst>
                    <c:numCache>
                      <c:formatCode>General</c:formatCode>
                      <c:ptCount val="36"/>
                      <c:pt idx="15">
                        <c:v>11.4</c:v>
                      </c:pt>
                      <c:pt idx="20">
                        <c:v>23.3</c:v>
                      </c:pt>
                      <c:pt idx="26">
                        <c:v>10.8</c:v>
                      </c:pt>
                      <c:pt idx="31">
                        <c:v>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C-F899-41A9-825A-33E03180C564}"/>
                  </c:ext>
                </c:extLst>
              </c15:ser>
            </c15:filteredLineSeries>
            <c15:filteredLineSeries>
              <c15:ser>
                <c:idx val="19"/>
                <c:order val="19"/>
                <c:tx>
                  <c:strRef>
                    <c:extLst xmlns:c16r2="http://schemas.microsoft.com/office/drawing/2015/06/chart" xmlns:c15="http://schemas.microsoft.com/office/drawing/2012/chart">
                      <c:ext xmlns:c15="http://schemas.microsoft.com/office/drawing/2012/chart" uri="{02D57815-91ED-43cb-92C2-25804820EDAC}">
                        <c15:formulaRef>
                          <c15:sqref>'by country (2)'!$U$2</c15:sqref>
                        </c15:formulaRef>
                      </c:ext>
                    </c:extLst>
                    <c:strCache>
                      <c:ptCount val="1"/>
                      <c:pt idx="0">
                        <c:v>Malawi</c:v>
                      </c:pt>
                    </c:strCache>
                  </c:strRef>
                </c:tx>
                <c:spPr>
                  <a:ln w="28575" cap="rnd">
                    <a:solidFill>
                      <a:schemeClr val="accent2">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(2)'!$U$3:$U$38</c15:sqref>
                        </c15:formulaRef>
                      </c:ext>
                    </c:extLst>
                    <c:numCache>
                      <c:formatCode>General</c:formatCode>
                      <c:ptCount val="36"/>
                      <c:pt idx="15">
                        <c:v>10.8</c:v>
                      </c:pt>
                      <c:pt idx="19">
                        <c:v>9.6999999999999993</c:v>
                      </c:pt>
                      <c:pt idx="25">
                        <c:v>23</c:v>
                      </c:pt>
                      <c:pt idx="30">
                        <c:v>13.9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D-F899-41A9-825A-33E03180C564}"/>
                  </c:ext>
                </c:extLst>
              </c15:ser>
            </c15:filteredLineSeries>
            <c15:filteredLineSeries>
              <c15:ser>
                <c:idx val="20"/>
                <c:order val="20"/>
                <c:tx>
                  <c:strRef>
                    <c:extLst xmlns:c16r2="http://schemas.microsoft.com/office/drawing/2015/06/chart" xmlns:c15="http://schemas.microsoft.com/office/drawing/2012/chart">
                      <c:ext xmlns:c15="http://schemas.microsoft.com/office/drawing/2012/chart" uri="{02D57815-91ED-43cb-92C2-25804820EDAC}">
                        <c15:formulaRef>
                          <c15:sqref>'by country (2)'!$V$2</c15:sqref>
                        </c15:formulaRef>
                      </c:ext>
                    </c:extLst>
                    <c:strCache>
                      <c:ptCount val="1"/>
                      <c:pt idx="0">
                        <c:v>Honduras</c:v>
                      </c:pt>
                    </c:strCache>
                  </c:strRef>
                </c:tx>
                <c:spPr>
                  <a:ln w="28575" cap="rnd">
                    <a:solidFill>
                      <a:schemeClr val="accent3">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(2)'!$V$3:$V$38</c15:sqref>
                        </c15:formulaRef>
                      </c:ext>
                    </c:extLst>
                    <c:numCache>
                      <c:formatCode>General</c:formatCode>
                      <c:ptCount val="36"/>
                      <c:pt idx="20">
                        <c:v>16.100000000000001</c:v>
                      </c:pt>
                      <c:pt idx="26">
                        <c:v>23</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E-F899-41A9-825A-33E03180C564}"/>
                  </c:ext>
                </c:extLst>
              </c15:ser>
            </c15:filteredLineSeries>
            <c15:filteredLineSeries>
              <c15:ser>
                <c:idx val="21"/>
                <c:order val="21"/>
                <c:tx>
                  <c:strRef>
                    <c:extLst xmlns:c16r2="http://schemas.microsoft.com/office/drawing/2015/06/chart" xmlns:c15="http://schemas.microsoft.com/office/drawing/2012/chart">
                      <c:ext xmlns:c15="http://schemas.microsoft.com/office/drawing/2012/chart" uri="{02D57815-91ED-43cb-92C2-25804820EDAC}">
                        <c15:formulaRef>
                          <c15:sqref>'by country (2)'!$W$2</c15:sqref>
                        </c15:formulaRef>
                      </c:ext>
                    </c:extLst>
                    <c:strCache>
                      <c:ptCount val="1"/>
                      <c:pt idx="0">
                        <c:v>Benin</c:v>
                      </c:pt>
                    </c:strCache>
                  </c:strRef>
                </c:tx>
                <c:spPr>
                  <a:ln w="28575" cap="rnd">
                    <a:solidFill>
                      <a:schemeClr val="accent4">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(2)'!$W$3:$W$38</c15:sqref>
                        </c15:formulaRef>
                      </c:ext>
                    </c:extLst>
                    <c:numCache>
                      <c:formatCode>General</c:formatCode>
                      <c:ptCount val="36"/>
                      <c:pt idx="11">
                        <c:v>8.8000000000000007</c:v>
                      </c:pt>
                      <c:pt idx="16">
                        <c:v>12</c:v>
                      </c:pt>
                      <c:pt idx="21">
                        <c:v>22.6</c:v>
                      </c:pt>
                      <c:pt idx="26">
                        <c:v>15.6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1F-F899-41A9-825A-33E03180C564}"/>
                  </c:ext>
                </c:extLst>
              </c15:ser>
            </c15:filteredLineSeries>
            <c15:filteredLineSeries>
              <c15:ser>
                <c:idx val="22"/>
                <c:order val="22"/>
                <c:tx>
                  <c:strRef>
                    <c:extLst xmlns:c16r2="http://schemas.microsoft.com/office/drawing/2015/06/chart" xmlns:c15="http://schemas.microsoft.com/office/drawing/2012/chart">
                      <c:ext xmlns:c15="http://schemas.microsoft.com/office/drawing/2012/chart" uri="{02D57815-91ED-43cb-92C2-25804820EDAC}">
                        <c15:formulaRef>
                          <c15:sqref>'by country (2)'!$X$2</c15:sqref>
                        </c15:formulaRef>
                      </c:ext>
                    </c:extLst>
                    <c:strCache>
                      <c:ptCount val="1"/>
                      <c:pt idx="0">
                        <c:v>Niger</c:v>
                      </c:pt>
                    </c:strCache>
                  </c:strRef>
                </c:tx>
                <c:spPr>
                  <a:ln w="28575" cap="rnd">
                    <a:solidFill>
                      <a:schemeClr val="accent5">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(2)'!$X$3:$X$38</c15:sqref>
                        </c15:formulaRef>
                      </c:ext>
                    </c:extLst>
                    <c:numCache>
                      <c:formatCode>General</c:formatCode>
                      <c:ptCount val="36"/>
                      <c:pt idx="7">
                        <c:v>5.2</c:v>
                      </c:pt>
                      <c:pt idx="13">
                        <c:v>12.4</c:v>
                      </c:pt>
                      <c:pt idx="21">
                        <c:v>16.100000000000001</c:v>
                      </c:pt>
                      <c:pt idx="27">
                        <c:v>21.9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0-F899-41A9-825A-33E03180C564}"/>
                  </c:ext>
                </c:extLst>
              </c15:ser>
            </c15:filteredLineSeries>
            <c15:filteredLineSeries>
              <c15:ser>
                <c:idx val="23"/>
                <c:order val="23"/>
                <c:tx>
                  <c:strRef>
                    <c:extLst xmlns:c16r2="http://schemas.microsoft.com/office/drawing/2015/06/chart" xmlns:c15="http://schemas.microsoft.com/office/drawing/2012/chart">
                      <c:ext xmlns:c15="http://schemas.microsoft.com/office/drawing/2012/chart" uri="{02D57815-91ED-43cb-92C2-25804820EDAC}">
                        <c15:formulaRef>
                          <c15:sqref>'by country (2)'!$Y$2</c15:sqref>
                        </c15:formulaRef>
                      </c:ext>
                    </c:extLst>
                    <c:strCache>
                      <c:ptCount val="1"/>
                      <c:pt idx="0">
                        <c:v>Colombia</c:v>
                      </c:pt>
                    </c:strCache>
                  </c:strRef>
                </c:tx>
                <c:spPr>
                  <a:ln w="28575" cap="rnd">
                    <a:solidFill>
                      <a:schemeClr val="accent6">
                        <a:lumMod val="8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(2)'!$Y$3:$Y$38</c15:sqref>
                        </c15:formulaRef>
                      </c:ext>
                    </c:extLst>
                    <c:numCache>
                      <c:formatCode>General</c:formatCode>
                      <c:ptCount val="36"/>
                      <c:pt idx="1">
                        <c:v>1.8</c:v>
                      </c:pt>
                      <c:pt idx="5">
                        <c:v>4</c:v>
                      </c:pt>
                      <c:pt idx="10">
                        <c:v>11</c:v>
                      </c:pt>
                      <c:pt idx="15">
                        <c:v>21.2</c:v>
                      </c:pt>
                      <c:pt idx="20">
                        <c:v>20.7</c:v>
                      </c:pt>
                      <c:pt idx="25">
                        <c:v>21.8</c:v>
                      </c:pt>
                      <c:pt idx="30">
                        <c:v>16</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1-F899-41A9-825A-33E03180C564}"/>
                  </c:ext>
                </c:extLst>
              </c15:ser>
            </c15:filteredLineSeries>
            <c15:filteredLineSeries>
              <c15:ser>
                <c:idx val="24"/>
                <c:order val="24"/>
                <c:tx>
                  <c:strRef>
                    <c:extLst xmlns:c16r2="http://schemas.microsoft.com/office/drawing/2015/06/chart" xmlns:c15="http://schemas.microsoft.com/office/drawing/2012/chart">
                      <c:ext xmlns:c15="http://schemas.microsoft.com/office/drawing/2012/chart" uri="{02D57815-91ED-43cb-92C2-25804820EDAC}">
                        <c15:formulaRef>
                          <c15:sqref>'by country (2)'!$Z$2</c15:sqref>
                        </c15:formulaRef>
                      </c:ext>
                    </c:extLst>
                    <c:strCache>
                      <c:ptCount val="1"/>
                      <c:pt idx="0">
                        <c:v>Kenya</c:v>
                      </c:pt>
                    </c:strCache>
                  </c:strRef>
                </c:tx>
                <c:spPr>
                  <a:ln w="28575" cap="rnd">
                    <a:solidFill>
                      <a:schemeClr val="accent1">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(2)'!$Z$3:$Z$38</c15:sqref>
                        </c15:formulaRef>
                      </c:ext>
                    </c:extLst>
                    <c:numCache>
                      <c:formatCode>General</c:formatCode>
                      <c:ptCount val="36"/>
                      <c:pt idx="4">
                        <c:v>0.9</c:v>
                      </c:pt>
                      <c:pt idx="8">
                        <c:v>3.2</c:v>
                      </c:pt>
                      <c:pt idx="13">
                        <c:v>8.1</c:v>
                      </c:pt>
                      <c:pt idx="18">
                        <c:v>15.9</c:v>
                      </c:pt>
                      <c:pt idx="23">
                        <c:v>18</c:v>
                      </c:pt>
                      <c:pt idx="29">
                        <c:v>21.4</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2-F899-41A9-825A-33E03180C564}"/>
                  </c:ext>
                </c:extLst>
              </c15:ser>
            </c15:filteredLineSeries>
            <c15:filteredLineSeries>
              <c15:ser>
                <c:idx val="25"/>
                <c:order val="25"/>
                <c:tx>
                  <c:strRef>
                    <c:extLst xmlns:c16r2="http://schemas.microsoft.com/office/drawing/2015/06/chart" xmlns:c15="http://schemas.microsoft.com/office/drawing/2012/chart">
                      <c:ext xmlns:c15="http://schemas.microsoft.com/office/drawing/2012/chart" uri="{02D57815-91ED-43cb-92C2-25804820EDAC}">
                        <c15:formulaRef>
                          <c15:sqref>'by country (2)'!$AA$2</c15:sqref>
                        </c15:formulaRef>
                      </c:ext>
                    </c:extLst>
                    <c:strCache>
                      <c:ptCount val="1"/>
                      <c:pt idx="0">
                        <c:v>Congo Democratic Republic</c:v>
                      </c:pt>
                    </c:strCache>
                  </c:strRef>
                </c:tx>
                <c:spPr>
                  <a:ln w="28575" cap="rnd">
                    <a:solidFill>
                      <a:schemeClr val="accent2">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(2)'!$AA$3:$AA$38</c15:sqref>
                        </c15:formulaRef>
                      </c:ext>
                    </c:extLst>
                    <c:numCache>
                      <c:formatCode>General</c:formatCode>
                      <c:ptCount val="36"/>
                      <c:pt idx="21">
                        <c:v>21.3</c:v>
                      </c:pt>
                      <c:pt idx="28">
                        <c:v>16.600000000000001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3-F899-41A9-825A-33E03180C564}"/>
                  </c:ext>
                </c:extLst>
              </c15:ser>
            </c15:filteredLineSeries>
            <c15:filteredLineSeries>
              <c15:ser>
                <c:idx val="26"/>
                <c:order val="26"/>
                <c:tx>
                  <c:strRef>
                    <c:extLst xmlns:c16r2="http://schemas.microsoft.com/office/drawing/2015/06/chart" xmlns:c15="http://schemas.microsoft.com/office/drawing/2012/chart">
                      <c:ext xmlns:c15="http://schemas.microsoft.com/office/drawing/2012/chart" uri="{02D57815-91ED-43cb-92C2-25804820EDAC}">
                        <c15:formulaRef>
                          <c15:sqref>'by country (2)'!$AB$2</c15:sqref>
                        </c15:formulaRef>
                      </c:ext>
                    </c:extLst>
                    <c:strCache>
                      <c:ptCount val="1"/>
                      <c:pt idx="0">
                        <c:v>Guatemala</c:v>
                      </c:pt>
                    </c:strCache>
                  </c:strRef>
                </c:tx>
                <c:spPr>
                  <a:ln w="28575" cap="rnd">
                    <a:solidFill>
                      <a:schemeClr val="accent3">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(2)'!$AB$3:$AB$38</c15:sqref>
                        </c15:formulaRef>
                      </c:ext>
                    </c:extLst>
                    <c:numCache>
                      <c:formatCode>General</c:formatCode>
                      <c:ptCount val="36"/>
                      <c:pt idx="2">
                        <c:v>0</c:v>
                      </c:pt>
                      <c:pt idx="10">
                        <c:v>5.4</c:v>
                      </c:pt>
                      <c:pt idx="13">
                        <c:v>4.4000000000000004</c:v>
                      </c:pt>
                      <c:pt idx="29">
                        <c:v>21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4-F899-41A9-825A-33E03180C564}"/>
                  </c:ext>
                </c:extLst>
              </c15:ser>
            </c15:filteredLineSeries>
            <c15:filteredLineSeries>
              <c15:ser>
                <c:idx val="27"/>
                <c:order val="27"/>
                <c:tx>
                  <c:strRef>
                    <c:extLst xmlns:c16r2="http://schemas.microsoft.com/office/drawing/2015/06/chart" xmlns:c15="http://schemas.microsoft.com/office/drawing/2012/chart">
                      <c:ext xmlns:c15="http://schemas.microsoft.com/office/drawing/2012/chart" uri="{02D57815-91ED-43cb-92C2-25804820EDAC}">
                        <c15:formulaRef>
                          <c15:sqref>'by country (2)'!$AC$2</c15:sqref>
                        </c15:formulaRef>
                      </c:ext>
                    </c:extLst>
                    <c:strCache>
                      <c:ptCount val="1"/>
                      <c:pt idx="0">
                        <c:v>Mozambique</c:v>
                      </c:pt>
                    </c:strCache>
                  </c:strRef>
                </c:tx>
                <c:spPr>
                  <a:ln w="28575" cap="rnd">
                    <a:solidFill>
                      <a:schemeClr val="accent4">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(2)'!$AC$3:$AC$38</c15:sqref>
                        </c15:formulaRef>
                      </c:ext>
                    </c:extLst>
                    <c:numCache>
                      <c:formatCode>General</c:formatCode>
                      <c:ptCount val="36"/>
                      <c:pt idx="12">
                        <c:v>1.6</c:v>
                      </c:pt>
                      <c:pt idx="18">
                        <c:v>19.5</c:v>
                      </c:pt>
                      <c:pt idx="26">
                        <c:v>15.8</c:v>
                      </c:pt>
                      <c:pt idx="31">
                        <c:v>19.8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5-F899-41A9-825A-33E03180C564}"/>
                  </c:ext>
                </c:extLst>
              </c15:ser>
            </c15:filteredLineSeries>
            <c15:filteredLineSeries>
              <c15:ser>
                <c:idx val="28"/>
                <c:order val="28"/>
                <c:tx>
                  <c:strRef>
                    <c:extLst xmlns:c16r2="http://schemas.microsoft.com/office/drawing/2015/06/chart" xmlns:c15="http://schemas.microsoft.com/office/drawing/2012/chart">
                      <c:ext xmlns:c15="http://schemas.microsoft.com/office/drawing/2012/chart" uri="{02D57815-91ED-43cb-92C2-25804820EDAC}">
                        <c15:formulaRef>
                          <c15:sqref>'by country (2)'!$AD$2</c15:sqref>
                        </c15:formulaRef>
                      </c:ext>
                    </c:extLst>
                    <c:strCache>
                      <c:ptCount val="1"/>
                      <c:pt idx="0">
                        <c:v>Cote d'Ivoire</c:v>
                      </c:pt>
                    </c:strCache>
                  </c:strRef>
                </c:tx>
                <c:spPr>
                  <a:ln w="28575" cap="rnd">
                    <a:solidFill>
                      <a:schemeClr val="accent5">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(2)'!$AD$3:$AD$38</c15:sqref>
                        </c15:formulaRef>
                      </c:ext>
                    </c:extLst>
                    <c:numCache>
                      <c:formatCode>General</c:formatCode>
                      <c:ptCount val="36"/>
                      <c:pt idx="9">
                        <c:v>10.5</c:v>
                      </c:pt>
                      <c:pt idx="13">
                        <c:v>16</c:v>
                      </c:pt>
                      <c:pt idx="26">
                        <c:v>18.5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6-F899-41A9-825A-33E03180C564}"/>
                  </c:ext>
                </c:extLst>
              </c15:ser>
            </c15:filteredLineSeries>
            <c15:filteredLineSeries>
              <c15:ser>
                <c:idx val="29"/>
                <c:order val="29"/>
                <c:tx>
                  <c:strRef>
                    <c:extLst xmlns:c16r2="http://schemas.microsoft.com/office/drawing/2015/06/chart" xmlns:c15="http://schemas.microsoft.com/office/drawing/2012/chart">
                      <c:ext xmlns:c15="http://schemas.microsoft.com/office/drawing/2012/chart" uri="{02D57815-91ED-43cb-92C2-25804820EDAC}">
                        <c15:formulaRef>
                          <c15:sqref>'by country (2)'!$AE$2</c15:sqref>
                        </c15:formulaRef>
                      </c:ext>
                    </c:extLst>
                    <c:strCache>
                      <c:ptCount val="1"/>
                      <c:pt idx="0">
                        <c:v>Ghana</c:v>
                      </c:pt>
                    </c:strCache>
                  </c:strRef>
                </c:tx>
                <c:spPr>
                  <a:ln w="28575" cap="rnd">
                    <a:solidFill>
                      <a:schemeClr val="accent6">
                        <a:lumMod val="60000"/>
                        <a:lumOff val="4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(2)'!$AE$3:$AE$38</c15:sqref>
                        </c15:formulaRef>
                      </c:ext>
                    </c:extLst>
                    <c:numCache>
                      <c:formatCode>General</c:formatCode>
                      <c:ptCount val="36"/>
                      <c:pt idx="3">
                        <c:v>0.4</c:v>
                      </c:pt>
                      <c:pt idx="8">
                        <c:v>10.3</c:v>
                      </c:pt>
                      <c:pt idx="13">
                        <c:v>10.6</c:v>
                      </c:pt>
                      <c:pt idx="18">
                        <c:v>18</c:v>
                      </c:pt>
                      <c:pt idx="23">
                        <c:v>17.600000000000001</c:v>
                      </c:pt>
                      <c:pt idx="29">
                        <c:v>7.9</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7-F899-41A9-825A-33E03180C564}"/>
                  </c:ext>
                </c:extLst>
              </c15:ser>
            </c15:filteredLineSeries>
            <c15:filteredLineSeries>
              <c15:ser>
                <c:idx val="30"/>
                <c:order val="30"/>
                <c:tx>
                  <c:strRef>
                    <c:extLst xmlns:c16r2="http://schemas.microsoft.com/office/drawing/2015/06/chart" xmlns:c15="http://schemas.microsoft.com/office/drawing/2012/chart">
                      <c:ext xmlns:c15="http://schemas.microsoft.com/office/drawing/2012/chart" uri="{02D57815-91ED-43cb-92C2-25804820EDAC}">
                        <c15:formulaRef>
                          <c15:sqref>'by country (2)'!$AF$2</c15:sqref>
                        </c15:formulaRef>
                      </c:ext>
                    </c:extLst>
                    <c:strCache>
                      <c:ptCount val="1"/>
                      <c:pt idx="0">
                        <c:v>Tanzania</c:v>
                      </c:pt>
                    </c:strCache>
                  </c:strRef>
                </c:tx>
                <c:spPr>
                  <a:ln w="28575" cap="rnd">
                    <a:solidFill>
                      <a:schemeClr val="accent1">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(2)'!$AF$3:$AF$38</c15:sqref>
                        </c15:formulaRef>
                      </c:ext>
                    </c:extLst>
                    <c:numCache>
                      <c:formatCode>General</c:formatCode>
                      <c:ptCount val="36"/>
                      <c:pt idx="6">
                        <c:v>3.1</c:v>
                      </c:pt>
                      <c:pt idx="11">
                        <c:v>6.3</c:v>
                      </c:pt>
                      <c:pt idx="14">
                        <c:v>9.1</c:v>
                      </c:pt>
                      <c:pt idx="19">
                        <c:v>15.4</c:v>
                      </c:pt>
                      <c:pt idx="25">
                        <c:v>15.8</c:v>
                      </c:pt>
                      <c:pt idx="30">
                        <c:v>14.8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8-F899-41A9-825A-33E03180C564}"/>
                  </c:ext>
                </c:extLst>
              </c15:ser>
            </c15:filteredLineSeries>
            <c15:filteredLineSeries>
              <c15:ser>
                <c:idx val="31"/>
                <c:order val="31"/>
                <c:tx>
                  <c:strRef>
                    <c:extLst xmlns:c16r2="http://schemas.microsoft.com/office/drawing/2015/06/chart" xmlns:c15="http://schemas.microsoft.com/office/drawing/2012/chart">
                      <c:ext xmlns:c15="http://schemas.microsoft.com/office/drawing/2012/chart" uri="{02D57815-91ED-43cb-92C2-25804820EDAC}">
                        <c15:formulaRef>
                          <c15:sqref>'by country (2)'!$AG$2</c15:sqref>
                        </c15:formulaRef>
                      </c:ext>
                    </c:extLst>
                    <c:strCache>
                      <c:ptCount val="1"/>
                      <c:pt idx="0">
                        <c:v>Dominican Republic</c:v>
                      </c:pt>
                    </c:strCache>
                  </c:strRef>
                </c:tx>
                <c:spPr>
                  <a:ln w="28575" cap="rnd">
                    <a:solidFill>
                      <a:schemeClr val="accent2">
                        <a:lumMod val="50000"/>
                      </a:schemeClr>
                    </a:solidFill>
                    <a:round/>
                  </a:ln>
                  <a:effectLst/>
                </c:spPr>
                <c:marker>
                  <c:symbol val="none"/>
                </c:marker>
                <c:cat>
                  <c:numRef>
                    <c:extLst xmlns:c16r2="http://schemas.microsoft.com/office/drawing/2015/06/chart" xmlns:c15="http://schemas.microsoft.com/office/drawing/2012/chart">
                      <c:ext xmlns:c15="http://schemas.microsoft.com/office/drawing/2012/chart" uri="{02D57815-91ED-43cb-92C2-25804820EDAC}">
                        <c15:formulaRef>
                          <c15:sqref>'by country (2)'!$A$3:$A$38</c15:sqref>
                        </c15:formulaRef>
                      </c:ext>
                    </c:extLst>
                    <c:numCache>
                      <c:formatCode>General</c:formatCode>
                      <c:ptCount val="3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'by country (2)'!$AG$3:$AG$38</c15:sqref>
                        </c15:formulaRef>
                      </c:ext>
                    </c:extLst>
                    <c:numCache>
                      <c:formatCode>General</c:formatCode>
                      <c:ptCount val="36"/>
                      <c:pt idx="6">
                        <c:v>2.9</c:v>
                      </c:pt>
                      <c:pt idx="11">
                        <c:v>9.1</c:v>
                      </c:pt>
                      <c:pt idx="14">
                        <c:v>14.8</c:v>
                      </c:pt>
                      <c:pt idx="17">
                        <c:v>12.6</c:v>
                      </c:pt>
                      <c:pt idx="22">
                        <c:v>14.6</c:v>
                      </c:pt>
                      <c:pt idx="28">
                        <c:v>15.1</c:v>
                      </c:pt>
                    </c:numCache>
                  </c:numRef>
                </c:val>
                <c:smooth val="0"/>
                <c:extLst xmlns:c16r2="http://schemas.microsoft.com/office/drawing/2015/06/chart" xmlns:c15="http://schemas.microsoft.com/office/drawing/2012/chart">
                  <c:ext xmlns:c16="http://schemas.microsoft.com/office/drawing/2014/chart" uri="{C3380CC4-5D6E-409C-BE32-E72D297353CC}">
                    <c16:uniqueId val="{00000029-F899-41A9-825A-33E03180C564}"/>
                  </c:ext>
                </c:extLst>
              </c15:ser>
            </c15:filteredLineSeries>
          </c:ext>
        </c:extLst>
      </c:lineChart>
      <c:catAx>
        <c:axId val="212759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2759696"/>
        <c:crosses val="autoZero"/>
        <c:auto val="1"/>
        <c:lblAlgn val="ctr"/>
        <c:lblOffset val="100"/>
        <c:noMultiLvlLbl val="0"/>
      </c:catAx>
      <c:valAx>
        <c:axId val="212759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59304"/>
        <c:crosses val="autoZero"/>
        <c:crossBetween val="between"/>
      </c:valAx>
      <c:spPr>
        <a:solidFill>
          <a:srgbClr val="FF0000">
            <a:alpha val="56000"/>
          </a:srgbClr>
        </a:solidFill>
        <a:ln>
          <a:noFill/>
        </a:ln>
        <a:effectLst/>
      </c:spPr>
    </c:plotArea>
    <c:legend>
      <c:legendPos val="b"/>
      <c:layout>
        <c:manualLayout>
          <c:xMode val="edge"/>
          <c:yMode val="edge"/>
          <c:x val="0"/>
          <c:y val="0.88699003726718773"/>
          <c:w val="1"/>
          <c:h val="0.11235885405699073"/>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679352580927384E-2"/>
          <c:y val="0.13287079052969031"/>
          <c:w val="0.95853751093613293"/>
          <c:h val="0.63781531519019452"/>
        </c:manualLayout>
      </c:layout>
      <c:barChart>
        <c:barDir val="col"/>
        <c:grouping val="clustered"/>
        <c:varyColors val="0"/>
        <c:ser>
          <c:idx val="1"/>
          <c:order val="0"/>
          <c:tx>
            <c:strRef>
              <c:f>recent!$G$2</c:f>
              <c:strCache>
                <c:ptCount val="1"/>
                <c:pt idx="0">
                  <c:v>Men 15-49</c:v>
                </c:pt>
              </c:strCache>
            </c:strRef>
          </c:tx>
          <c:spPr>
            <a:solidFill>
              <a:srgbClr val="00B0F0"/>
            </a:solidFill>
            <a:ln>
              <a:noFill/>
            </a:ln>
            <a:effectLst/>
          </c:spPr>
          <c:invertIfNegative val="0"/>
          <c:cat>
            <c:strRef>
              <c:f>recent!$A$3:$A$53</c:f>
              <c:strCache>
                <c:ptCount val="51"/>
                <c:pt idx="0">
                  <c:v>Gabon</c:v>
                </c:pt>
                <c:pt idx="1">
                  <c:v>Burkina Faso</c:v>
                </c:pt>
                <c:pt idx="2">
                  <c:v>Cameroon</c:v>
                </c:pt>
                <c:pt idx="3">
                  <c:v>Senegal</c:v>
                </c:pt>
                <c:pt idx="4">
                  <c:v>Gambia</c:v>
                </c:pt>
                <c:pt idx="5">
                  <c:v>Niger</c:v>
                </c:pt>
                <c:pt idx="6">
                  <c:v>Cote d'Ivoire</c:v>
                </c:pt>
                <c:pt idx="7">
                  <c:v>Togo</c:v>
                </c:pt>
                <c:pt idx="8">
                  <c:v>Congo</c:v>
                </c:pt>
                <c:pt idx="9">
                  <c:v>Nigeria</c:v>
                </c:pt>
                <c:pt idx="10">
                  <c:v>Burundi</c:v>
                </c:pt>
                <c:pt idx="11">
                  <c:v>Guinea</c:v>
                </c:pt>
                <c:pt idx="12">
                  <c:v>Benin</c:v>
                </c:pt>
                <c:pt idx="13">
                  <c:v>Liberia</c:v>
                </c:pt>
                <c:pt idx="14">
                  <c:v>Chad</c:v>
                </c:pt>
                <c:pt idx="15">
                  <c:v>Ghana</c:v>
                </c:pt>
                <c:pt idx="16">
                  <c:v>Mali</c:v>
                </c:pt>
                <c:pt idx="17">
                  <c:v>Congo Democratic Republic</c:v>
                </c:pt>
                <c:pt idx="18">
                  <c:v>Sierra Leone</c:v>
                </c:pt>
                <c:pt idx="20">
                  <c:v>Zimbabwe</c:v>
                </c:pt>
                <c:pt idx="21">
                  <c:v>Namibia</c:v>
                </c:pt>
                <c:pt idx="22">
                  <c:v>Lesotho</c:v>
                </c:pt>
                <c:pt idx="23">
                  <c:v>Malawi</c:v>
                </c:pt>
                <c:pt idx="24">
                  <c:v>Kenya</c:v>
                </c:pt>
                <c:pt idx="25">
                  <c:v>South Africa</c:v>
                </c:pt>
                <c:pt idx="26">
                  <c:v>Rwanda</c:v>
                </c:pt>
                <c:pt idx="27">
                  <c:v>Uganda</c:v>
                </c:pt>
                <c:pt idx="28">
                  <c:v>Tanzania</c:v>
                </c:pt>
                <c:pt idx="29">
                  <c:v>Comoros</c:v>
                </c:pt>
                <c:pt idx="30">
                  <c:v>Zambia</c:v>
                </c:pt>
                <c:pt idx="31">
                  <c:v>Ethiopia</c:v>
                </c:pt>
                <c:pt idx="32">
                  <c:v>Angola</c:v>
                </c:pt>
                <c:pt idx="33">
                  <c:v>Mozambique</c:v>
                </c:pt>
                <c:pt idx="35">
                  <c:v>Dominican Republic</c:v>
                </c:pt>
                <c:pt idx="36">
                  <c:v>Colombia</c:v>
                </c:pt>
                <c:pt idx="37">
                  <c:v>Guatemala</c:v>
                </c:pt>
                <c:pt idx="38">
                  <c:v>Haiti</c:v>
                </c:pt>
                <c:pt idx="39">
                  <c:v>Honduras</c:v>
                </c:pt>
                <c:pt idx="40">
                  <c:v>Peru</c:v>
                </c:pt>
                <c:pt idx="42">
                  <c:v>Myanmar</c:v>
                </c:pt>
                <c:pt idx="43">
                  <c:v>Cambodia</c:v>
                </c:pt>
                <c:pt idx="44">
                  <c:v>Nepal</c:v>
                </c:pt>
                <c:pt idx="45">
                  <c:v>India</c:v>
                </c:pt>
                <c:pt idx="46">
                  <c:v>Timor-Leste</c:v>
                </c:pt>
                <c:pt idx="47">
                  <c:v>Philippines</c:v>
                </c:pt>
                <c:pt idx="49">
                  <c:v>Kyrgyz Republic</c:v>
                </c:pt>
                <c:pt idx="50">
                  <c:v>Armenia</c:v>
                </c:pt>
              </c:strCache>
            </c:strRef>
          </c:cat>
          <c:val>
            <c:numRef>
              <c:f>recent!$G$3:$G$53</c:f>
              <c:numCache>
                <c:formatCode>General</c:formatCode>
                <c:ptCount val="51"/>
                <c:pt idx="0">
                  <c:v>74.8</c:v>
                </c:pt>
                <c:pt idx="1">
                  <c:v>74.2</c:v>
                </c:pt>
                <c:pt idx="2">
                  <c:v>73.599999999999994</c:v>
                </c:pt>
                <c:pt idx="3">
                  <c:v>72.7</c:v>
                </c:pt>
                <c:pt idx="4">
                  <c:v>67.2</c:v>
                </c:pt>
                <c:pt idx="5">
                  <c:v>64.3</c:v>
                </c:pt>
                <c:pt idx="6">
                  <c:v>62.6</c:v>
                </c:pt>
                <c:pt idx="7">
                  <c:v>60.7</c:v>
                </c:pt>
                <c:pt idx="8">
                  <c:v>58</c:v>
                </c:pt>
                <c:pt idx="9">
                  <c:v>57.6</c:v>
                </c:pt>
                <c:pt idx="10">
                  <c:v>53.4</c:v>
                </c:pt>
                <c:pt idx="11">
                  <c:v>52.9</c:v>
                </c:pt>
                <c:pt idx="12">
                  <c:v>46</c:v>
                </c:pt>
                <c:pt idx="13">
                  <c:v>42.1</c:v>
                </c:pt>
                <c:pt idx="14">
                  <c:v>41.5</c:v>
                </c:pt>
                <c:pt idx="15">
                  <c:v>39.1</c:v>
                </c:pt>
                <c:pt idx="16">
                  <c:v>38.6</c:v>
                </c:pt>
                <c:pt idx="17">
                  <c:v>30.7</c:v>
                </c:pt>
                <c:pt idx="18">
                  <c:v>19.399999999999999</c:v>
                </c:pt>
                <c:pt idx="20">
                  <c:v>85.4</c:v>
                </c:pt>
                <c:pt idx="21">
                  <c:v>79.7</c:v>
                </c:pt>
                <c:pt idx="22">
                  <c:v>76.599999999999994</c:v>
                </c:pt>
                <c:pt idx="23">
                  <c:v>76.3</c:v>
                </c:pt>
                <c:pt idx="24">
                  <c:v>75.900000000000006</c:v>
                </c:pt>
                <c:pt idx="25">
                  <c:v>68</c:v>
                </c:pt>
                <c:pt idx="26">
                  <c:v>65.900000000000006</c:v>
                </c:pt>
                <c:pt idx="27">
                  <c:v>62.4</c:v>
                </c:pt>
                <c:pt idx="28">
                  <c:v>60.2</c:v>
                </c:pt>
                <c:pt idx="29">
                  <c:v>59.7</c:v>
                </c:pt>
                <c:pt idx="30">
                  <c:v>55.5</c:v>
                </c:pt>
                <c:pt idx="31">
                  <c:v>54</c:v>
                </c:pt>
                <c:pt idx="32">
                  <c:v>52.8</c:v>
                </c:pt>
                <c:pt idx="33">
                  <c:v>46.5</c:v>
                </c:pt>
                <c:pt idx="35">
                  <c:v>71</c:v>
                </c:pt>
                <c:pt idx="36">
                  <c:v>70.5</c:v>
                </c:pt>
                <c:pt idx="37">
                  <c:v>67.7</c:v>
                </c:pt>
                <c:pt idx="38">
                  <c:v>63.9</c:v>
                </c:pt>
                <c:pt idx="39">
                  <c:v>60.9</c:v>
                </c:pt>
                <c:pt idx="42">
                  <c:v>77.400000000000006</c:v>
                </c:pt>
                <c:pt idx="43">
                  <c:v>73.900000000000006</c:v>
                </c:pt>
                <c:pt idx="44">
                  <c:v>67.7</c:v>
                </c:pt>
                <c:pt idx="45">
                  <c:v>40.700000000000003</c:v>
                </c:pt>
                <c:pt idx="46">
                  <c:v>33.5</c:v>
                </c:pt>
                <c:pt idx="49">
                  <c:v>82.7</c:v>
                </c:pt>
                <c:pt idx="50">
                  <c:v>82</c:v>
                </c:pt>
              </c:numCache>
            </c:numRef>
          </c:val>
          <c:extLst xmlns:c16r2="http://schemas.microsoft.com/office/drawing/2015/06/chart">
            <c:ext xmlns:c16="http://schemas.microsoft.com/office/drawing/2014/chart" uri="{C3380CC4-5D6E-409C-BE32-E72D297353CC}">
              <c16:uniqueId val="{00000000-3B11-4528-ACD0-9CDE890F6724}"/>
            </c:ext>
          </c:extLst>
        </c:ser>
        <c:ser>
          <c:idx val="0"/>
          <c:order val="1"/>
          <c:tx>
            <c:strRef>
              <c:f>recent!$F$2</c:f>
              <c:strCache>
                <c:ptCount val="1"/>
                <c:pt idx="0">
                  <c:v>Women 15-49</c:v>
                </c:pt>
              </c:strCache>
            </c:strRef>
          </c:tx>
          <c:spPr>
            <a:solidFill>
              <a:schemeClr val="accent2"/>
            </a:solidFill>
            <a:ln>
              <a:noFill/>
            </a:ln>
            <a:effectLst/>
          </c:spPr>
          <c:invertIfNegative val="0"/>
          <c:cat>
            <c:strRef>
              <c:f>recent!$A$3:$A$53</c:f>
              <c:strCache>
                <c:ptCount val="51"/>
                <c:pt idx="0">
                  <c:v>Gabon</c:v>
                </c:pt>
                <c:pt idx="1">
                  <c:v>Burkina Faso</c:v>
                </c:pt>
                <c:pt idx="2">
                  <c:v>Cameroon</c:v>
                </c:pt>
                <c:pt idx="3">
                  <c:v>Senegal</c:v>
                </c:pt>
                <c:pt idx="4">
                  <c:v>Gambia</c:v>
                </c:pt>
                <c:pt idx="5">
                  <c:v>Niger</c:v>
                </c:pt>
                <c:pt idx="6">
                  <c:v>Cote d'Ivoire</c:v>
                </c:pt>
                <c:pt idx="7">
                  <c:v>Togo</c:v>
                </c:pt>
                <c:pt idx="8">
                  <c:v>Congo</c:v>
                </c:pt>
                <c:pt idx="9">
                  <c:v>Nigeria</c:v>
                </c:pt>
                <c:pt idx="10">
                  <c:v>Burundi</c:v>
                </c:pt>
                <c:pt idx="11">
                  <c:v>Guinea</c:v>
                </c:pt>
                <c:pt idx="12">
                  <c:v>Benin</c:v>
                </c:pt>
                <c:pt idx="13">
                  <c:v>Liberia</c:v>
                </c:pt>
                <c:pt idx="14">
                  <c:v>Chad</c:v>
                </c:pt>
                <c:pt idx="15">
                  <c:v>Ghana</c:v>
                </c:pt>
                <c:pt idx="16">
                  <c:v>Mali</c:v>
                </c:pt>
                <c:pt idx="17">
                  <c:v>Congo Democratic Republic</c:v>
                </c:pt>
                <c:pt idx="18">
                  <c:v>Sierra Leone</c:v>
                </c:pt>
                <c:pt idx="20">
                  <c:v>Zimbabwe</c:v>
                </c:pt>
                <c:pt idx="21">
                  <c:v>Namibia</c:v>
                </c:pt>
                <c:pt idx="22">
                  <c:v>Lesotho</c:v>
                </c:pt>
                <c:pt idx="23">
                  <c:v>Malawi</c:v>
                </c:pt>
                <c:pt idx="24">
                  <c:v>Kenya</c:v>
                </c:pt>
                <c:pt idx="25">
                  <c:v>South Africa</c:v>
                </c:pt>
                <c:pt idx="26">
                  <c:v>Rwanda</c:v>
                </c:pt>
                <c:pt idx="27">
                  <c:v>Uganda</c:v>
                </c:pt>
                <c:pt idx="28">
                  <c:v>Tanzania</c:v>
                </c:pt>
                <c:pt idx="29">
                  <c:v>Comoros</c:v>
                </c:pt>
                <c:pt idx="30">
                  <c:v>Zambia</c:v>
                </c:pt>
                <c:pt idx="31">
                  <c:v>Ethiopia</c:v>
                </c:pt>
                <c:pt idx="32">
                  <c:v>Angola</c:v>
                </c:pt>
                <c:pt idx="33">
                  <c:v>Mozambique</c:v>
                </c:pt>
                <c:pt idx="35">
                  <c:v>Dominican Republic</c:v>
                </c:pt>
                <c:pt idx="36">
                  <c:v>Colombia</c:v>
                </c:pt>
                <c:pt idx="37">
                  <c:v>Guatemala</c:v>
                </c:pt>
                <c:pt idx="38">
                  <c:v>Haiti</c:v>
                </c:pt>
                <c:pt idx="39">
                  <c:v>Honduras</c:v>
                </c:pt>
                <c:pt idx="40">
                  <c:v>Peru</c:v>
                </c:pt>
                <c:pt idx="42">
                  <c:v>Myanmar</c:v>
                </c:pt>
                <c:pt idx="43">
                  <c:v>Cambodia</c:v>
                </c:pt>
                <c:pt idx="44">
                  <c:v>Nepal</c:v>
                </c:pt>
                <c:pt idx="45">
                  <c:v>India</c:v>
                </c:pt>
                <c:pt idx="46">
                  <c:v>Timor-Leste</c:v>
                </c:pt>
                <c:pt idx="47">
                  <c:v>Philippines</c:v>
                </c:pt>
                <c:pt idx="49">
                  <c:v>Kyrgyz Republic</c:v>
                </c:pt>
                <c:pt idx="50">
                  <c:v>Armenia</c:v>
                </c:pt>
              </c:strCache>
            </c:strRef>
          </c:cat>
          <c:val>
            <c:numRef>
              <c:f>recent!$F$3:$F$53</c:f>
              <c:numCache>
                <c:formatCode>General</c:formatCode>
                <c:ptCount val="51"/>
                <c:pt idx="0">
                  <c:v>54.5</c:v>
                </c:pt>
                <c:pt idx="1">
                  <c:v>59</c:v>
                </c:pt>
                <c:pt idx="2">
                  <c:v>54.5</c:v>
                </c:pt>
                <c:pt idx="3">
                  <c:v>38.700000000000003</c:v>
                </c:pt>
                <c:pt idx="4">
                  <c:v>32.299999999999997</c:v>
                </c:pt>
                <c:pt idx="5">
                  <c:v>35.1</c:v>
                </c:pt>
                <c:pt idx="6">
                  <c:v>38.200000000000003</c:v>
                </c:pt>
                <c:pt idx="7">
                  <c:v>42.9</c:v>
                </c:pt>
                <c:pt idx="8">
                  <c:v>38.299999999999997</c:v>
                </c:pt>
                <c:pt idx="9">
                  <c:v>39.799999999999997</c:v>
                </c:pt>
                <c:pt idx="10">
                  <c:v>29.4</c:v>
                </c:pt>
                <c:pt idx="11">
                  <c:v>34.299999999999997</c:v>
                </c:pt>
                <c:pt idx="12">
                  <c:v>34.9</c:v>
                </c:pt>
                <c:pt idx="13">
                  <c:v>20.3</c:v>
                </c:pt>
                <c:pt idx="14">
                  <c:v>32.1</c:v>
                </c:pt>
                <c:pt idx="15">
                  <c:v>17.100000000000001</c:v>
                </c:pt>
                <c:pt idx="16">
                  <c:v>20.6</c:v>
                </c:pt>
                <c:pt idx="17">
                  <c:v>22.6</c:v>
                </c:pt>
                <c:pt idx="18">
                  <c:v>6.8</c:v>
                </c:pt>
                <c:pt idx="20">
                  <c:v>66.7</c:v>
                </c:pt>
                <c:pt idx="21">
                  <c:v>65.5</c:v>
                </c:pt>
                <c:pt idx="22">
                  <c:v>76</c:v>
                </c:pt>
                <c:pt idx="23">
                  <c:v>49.9</c:v>
                </c:pt>
                <c:pt idx="24">
                  <c:v>56.6</c:v>
                </c:pt>
                <c:pt idx="25">
                  <c:v>60</c:v>
                </c:pt>
                <c:pt idx="26">
                  <c:v>47.5</c:v>
                </c:pt>
                <c:pt idx="27">
                  <c:v>38.299999999999997</c:v>
                </c:pt>
                <c:pt idx="28">
                  <c:v>50.7</c:v>
                </c:pt>
                <c:pt idx="29">
                  <c:v>28.4</c:v>
                </c:pt>
                <c:pt idx="30">
                  <c:v>41.2</c:v>
                </c:pt>
                <c:pt idx="31">
                  <c:v>21.3</c:v>
                </c:pt>
                <c:pt idx="32">
                  <c:v>28.7</c:v>
                </c:pt>
                <c:pt idx="33">
                  <c:v>42</c:v>
                </c:pt>
                <c:pt idx="35">
                  <c:v>44.7</c:v>
                </c:pt>
                <c:pt idx="36">
                  <c:v>42.4</c:v>
                </c:pt>
                <c:pt idx="37">
                  <c:v>29.6</c:v>
                </c:pt>
                <c:pt idx="38">
                  <c:v>51</c:v>
                </c:pt>
                <c:pt idx="39">
                  <c:v>28.9</c:v>
                </c:pt>
                <c:pt idx="40">
                  <c:v>26.8</c:v>
                </c:pt>
                <c:pt idx="43">
                  <c:v>41.8</c:v>
                </c:pt>
                <c:pt idx="45">
                  <c:v>36.6</c:v>
                </c:pt>
                <c:pt idx="46">
                  <c:v>20.6</c:v>
                </c:pt>
                <c:pt idx="47">
                  <c:v>9.5</c:v>
                </c:pt>
                <c:pt idx="49">
                  <c:v>28.4</c:v>
                </c:pt>
                <c:pt idx="50">
                  <c:v>54.1</c:v>
                </c:pt>
              </c:numCache>
            </c:numRef>
          </c:val>
          <c:extLst xmlns:c16r2="http://schemas.microsoft.com/office/drawing/2015/06/chart">
            <c:ext xmlns:c16="http://schemas.microsoft.com/office/drawing/2014/chart" uri="{C3380CC4-5D6E-409C-BE32-E72D297353CC}">
              <c16:uniqueId val="{00000001-3B11-4528-ACD0-9CDE890F6724}"/>
            </c:ext>
          </c:extLst>
        </c:ser>
        <c:dLbls>
          <c:showLegendKey val="0"/>
          <c:showVal val="0"/>
          <c:showCatName val="0"/>
          <c:showSerName val="0"/>
          <c:showPercent val="0"/>
          <c:showBubbleSize val="0"/>
        </c:dLbls>
        <c:gapWidth val="40"/>
        <c:axId val="212760872"/>
        <c:axId val="212760480"/>
      </c:barChart>
      <c:lineChart>
        <c:grouping val="standard"/>
        <c:varyColors val="0"/>
        <c:ser>
          <c:idx val="2"/>
          <c:order val="2"/>
          <c:tx>
            <c:strRef>
              <c:f>recent!$H$2</c:f>
              <c:strCache>
                <c:ptCount val="1"/>
                <c:pt idx="0">
                  <c:v>90% Condom use Target</c:v>
                </c:pt>
              </c:strCache>
            </c:strRef>
          </c:tx>
          <c:spPr>
            <a:ln w="28575" cap="rnd">
              <a:solidFill>
                <a:srgbClr val="FF0000"/>
              </a:solidFill>
              <a:prstDash val="dash"/>
              <a:round/>
            </a:ln>
            <a:effectLst/>
          </c:spPr>
          <c:marker>
            <c:symbol val="none"/>
          </c:marker>
          <c:val>
            <c:numRef>
              <c:f>recent!$H$3:$H$53</c:f>
              <c:numCache>
                <c:formatCode>General</c:formatCode>
                <c:ptCount val="51"/>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90</c:v>
                </c:pt>
                <c:pt idx="29">
                  <c:v>90</c:v>
                </c:pt>
                <c:pt idx="30">
                  <c:v>90</c:v>
                </c:pt>
                <c:pt idx="31">
                  <c:v>90</c:v>
                </c:pt>
                <c:pt idx="32">
                  <c:v>90</c:v>
                </c:pt>
                <c:pt idx="33">
                  <c:v>90</c:v>
                </c:pt>
                <c:pt idx="34">
                  <c:v>90</c:v>
                </c:pt>
                <c:pt idx="35">
                  <c:v>90</c:v>
                </c:pt>
                <c:pt idx="36">
                  <c:v>90</c:v>
                </c:pt>
                <c:pt idx="37">
                  <c:v>90</c:v>
                </c:pt>
                <c:pt idx="38">
                  <c:v>90</c:v>
                </c:pt>
                <c:pt idx="39">
                  <c:v>90</c:v>
                </c:pt>
                <c:pt idx="40">
                  <c:v>90</c:v>
                </c:pt>
                <c:pt idx="41">
                  <c:v>90</c:v>
                </c:pt>
                <c:pt idx="42">
                  <c:v>90</c:v>
                </c:pt>
                <c:pt idx="43">
                  <c:v>90</c:v>
                </c:pt>
                <c:pt idx="44">
                  <c:v>90</c:v>
                </c:pt>
                <c:pt idx="45">
                  <c:v>90</c:v>
                </c:pt>
                <c:pt idx="46">
                  <c:v>90</c:v>
                </c:pt>
                <c:pt idx="47">
                  <c:v>90</c:v>
                </c:pt>
                <c:pt idx="48">
                  <c:v>90</c:v>
                </c:pt>
                <c:pt idx="49">
                  <c:v>90</c:v>
                </c:pt>
                <c:pt idx="50">
                  <c:v>90</c:v>
                </c:pt>
              </c:numCache>
            </c:numRef>
          </c:val>
          <c:smooth val="0"/>
          <c:extLst xmlns:c16r2="http://schemas.microsoft.com/office/drawing/2015/06/chart">
            <c:ext xmlns:c16="http://schemas.microsoft.com/office/drawing/2014/chart" uri="{C3380CC4-5D6E-409C-BE32-E72D297353CC}">
              <c16:uniqueId val="{00000002-3B11-4528-ACD0-9CDE890F6724}"/>
            </c:ext>
          </c:extLst>
        </c:ser>
        <c:ser>
          <c:idx val="3"/>
          <c:order val="3"/>
          <c:tx>
            <c:strRef>
              <c:f>recent!$I$2</c:f>
              <c:strCache>
                <c:ptCount val="1"/>
                <c:pt idx="0">
                  <c:v>60% Condom use threshold</c:v>
                </c:pt>
              </c:strCache>
            </c:strRef>
          </c:tx>
          <c:spPr>
            <a:ln w="28575" cap="rnd">
              <a:solidFill>
                <a:srgbClr val="FF0000"/>
              </a:solidFill>
              <a:prstDash val="dash"/>
              <a:round/>
            </a:ln>
            <a:effectLst/>
          </c:spPr>
          <c:marker>
            <c:symbol val="none"/>
          </c:marker>
          <c:val>
            <c:numRef>
              <c:f>recent!$I$3:$I$53</c:f>
              <c:numCache>
                <c:formatCode>General</c:formatCode>
                <c:ptCount val="51"/>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numCache>
            </c:numRef>
          </c:val>
          <c:smooth val="0"/>
          <c:extLst xmlns:c16r2="http://schemas.microsoft.com/office/drawing/2015/06/chart">
            <c:ext xmlns:c16="http://schemas.microsoft.com/office/drawing/2014/chart" uri="{C3380CC4-5D6E-409C-BE32-E72D297353CC}">
              <c16:uniqueId val="{00000003-3B11-4528-ACD0-9CDE890F6724}"/>
            </c:ext>
          </c:extLst>
        </c:ser>
        <c:dLbls>
          <c:showLegendKey val="0"/>
          <c:showVal val="0"/>
          <c:showCatName val="0"/>
          <c:showSerName val="0"/>
          <c:showPercent val="0"/>
          <c:showBubbleSize val="0"/>
        </c:dLbls>
        <c:marker val="1"/>
        <c:smooth val="0"/>
        <c:axId val="212760872"/>
        <c:axId val="212760480"/>
      </c:lineChart>
      <c:catAx>
        <c:axId val="21276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60480"/>
        <c:crosses val="autoZero"/>
        <c:auto val="1"/>
        <c:lblAlgn val="ctr"/>
        <c:lblOffset val="100"/>
        <c:noMultiLvlLbl val="0"/>
      </c:catAx>
      <c:valAx>
        <c:axId val="212760480"/>
        <c:scaling>
          <c:orientation val="minMax"/>
          <c:max val="100"/>
        </c:scaling>
        <c:delete val="0"/>
        <c:axPos val="l"/>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60872"/>
        <c:crosses val="autoZero"/>
        <c:crossBetween val="between"/>
      </c:valAx>
      <c:spPr>
        <a:noFill/>
        <a:ln>
          <a:noFill/>
        </a:ln>
        <a:effectLst/>
      </c:spPr>
    </c:plotArea>
    <c:legend>
      <c:legendPos val="b"/>
      <c:layout>
        <c:manualLayout>
          <c:xMode val="edge"/>
          <c:yMode val="edge"/>
          <c:x val="4.4294405795309487E-2"/>
          <c:y val="0.69467641004521075"/>
          <c:w val="0.32703074030569385"/>
          <c:h val="6.3671104074131735E-2"/>
        </c:manualLayout>
      </c:layout>
      <c:overlay val="0"/>
      <c:spPr>
        <a:solidFill>
          <a:schemeClr val="bg1">
            <a:lumMod val="75000"/>
          </a:schemeClr>
        </a:solid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630161901404114E-2"/>
          <c:y val="0.15606857549574621"/>
          <c:w val="0.92148671714543151"/>
          <c:h val="0.59869973553795064"/>
        </c:manualLayout>
      </c:layout>
      <c:barChart>
        <c:barDir val="col"/>
        <c:grouping val="clustered"/>
        <c:varyColors val="0"/>
        <c:ser>
          <c:idx val="1"/>
          <c:order val="0"/>
          <c:tx>
            <c:strRef>
              <c:f>Sheet3!$H$1</c:f>
              <c:strCache>
                <c:ptCount val="1"/>
                <c:pt idx="0">
                  <c:v>Condom use at last higher risk sex [Men 15-49]</c:v>
                </c:pt>
              </c:strCache>
            </c:strRef>
          </c:tx>
          <c:spPr>
            <a:solidFill>
              <a:srgbClr val="00B0F0"/>
            </a:solidFill>
          </c:spPr>
          <c:invertIfNegative val="0"/>
          <c:dPt>
            <c:idx val="39"/>
            <c:invertIfNegative val="0"/>
            <c:bubble3D val="0"/>
            <c:spPr>
              <a:solidFill>
                <a:schemeClr val="accent6"/>
              </a:solidFill>
            </c:spPr>
            <c:extLst xmlns:c16r2="http://schemas.microsoft.com/office/drawing/2015/06/chart">
              <c:ext xmlns:c16="http://schemas.microsoft.com/office/drawing/2014/chart" uri="{C3380CC4-5D6E-409C-BE32-E72D297353CC}">
                <c16:uniqueId val="{00000001-0237-49CD-AACE-70ED9DB979E2}"/>
              </c:ext>
            </c:extLst>
          </c:dPt>
          <c:dLbls>
            <c:dLbl>
              <c:idx val="39"/>
              <c:layout>
                <c:manualLayout>
                  <c:x val="-3.7830690588830811E-2"/>
                  <c:y val="3.14814814814814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237-49CD-AACE-70ED9DB979E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Sheet3!$F$2:$F$41</c:f>
              <c:strCache>
                <c:ptCount val="40"/>
                <c:pt idx="0">
                  <c:v>Zomba City</c:v>
                </c:pt>
                <c:pt idx="1">
                  <c:v>Harare Chitungwiza</c:v>
                </c:pt>
                <c:pt idx="2">
                  <c:v>Ouagadougou</c:v>
                </c:pt>
                <c:pt idx="3">
                  <c:v>Douala</c:v>
                </c:pt>
                <c:pt idx="4">
                  <c:v>Lilongwe City</c:v>
                </c:pt>
                <c:pt idx="5">
                  <c:v>Maseru</c:v>
                </c:pt>
                <c:pt idx="6">
                  <c:v>Bulawayo</c:v>
                </c:pt>
                <c:pt idx="7">
                  <c:v>Windhoek / Khomas</c:v>
                </c:pt>
                <c:pt idx="8">
                  <c:v>Yaoundé</c:v>
                </c:pt>
                <c:pt idx="9">
                  <c:v>Kigoma</c:v>
                </c:pt>
                <c:pt idx="10">
                  <c:v>FCT Abuja</c:v>
                </c:pt>
                <c:pt idx="11">
                  <c:v>Nairobi</c:v>
                </c:pt>
                <c:pt idx="12">
                  <c:v>Addis Abeba</c:v>
                </c:pt>
                <c:pt idx="13">
                  <c:v>Blantyre City</c:v>
                </c:pt>
                <c:pt idx="14">
                  <c:v>Kigali</c:v>
                </c:pt>
                <c:pt idx="15">
                  <c:v>Libreville,Port-Gentil</c:v>
                </c:pt>
                <c:pt idx="16">
                  <c:v>Abidjan</c:v>
                </c:pt>
                <c:pt idx="17">
                  <c:v>Maputo Cidade</c:v>
                </c:pt>
                <c:pt idx="18">
                  <c:v>Brikama</c:v>
                </c:pt>
                <c:pt idx="19">
                  <c:v>Conakry</c:v>
                </c:pt>
                <c:pt idx="20">
                  <c:v>Lomé</c:v>
                </c:pt>
                <c:pt idx="21">
                  <c:v>Niamey</c:v>
                </c:pt>
                <c:pt idx="22">
                  <c:v>Dar es Salaam</c:v>
                </c:pt>
                <c:pt idx="23">
                  <c:v>Kampala</c:v>
                </c:pt>
                <c:pt idx="24">
                  <c:v>Gauteng (JHB etc)</c:v>
                </c:pt>
                <c:pt idx="25">
                  <c:v>Bujumbura Mairie</c:v>
                </c:pt>
                <c:pt idx="26">
                  <c:v>Dakar</c:v>
                </c:pt>
                <c:pt idx="27">
                  <c:v>Arusha</c:v>
                </c:pt>
                <c:pt idx="28">
                  <c:v>Pointe-Noire </c:v>
                </c:pt>
                <c:pt idx="29">
                  <c:v>Lusaka</c:v>
                </c:pt>
                <c:pt idx="30">
                  <c:v>Brazzaville</c:v>
                </c:pt>
                <c:pt idx="31">
                  <c:v>Lagos</c:v>
                </c:pt>
                <c:pt idx="32">
                  <c:v>Littoral (Cotonou)</c:v>
                </c:pt>
                <c:pt idx="33">
                  <c:v>N'djaména</c:v>
                </c:pt>
                <c:pt idx="34">
                  <c:v>Monrovia</c:v>
                </c:pt>
                <c:pt idx="35">
                  <c:v>Bamako</c:v>
                </c:pt>
                <c:pt idx="36">
                  <c:v>Kinshasa</c:v>
                </c:pt>
                <c:pt idx="37">
                  <c:v>Greater Accra</c:v>
                </c:pt>
                <c:pt idx="38">
                  <c:v>Freetown</c:v>
                </c:pt>
                <c:pt idx="39">
                  <c:v>Phnom Penh</c:v>
                </c:pt>
              </c:strCache>
            </c:strRef>
          </c:cat>
          <c:val>
            <c:numRef>
              <c:f>Sheet3!$H$2:$H$41</c:f>
              <c:numCache>
                <c:formatCode>General</c:formatCode>
                <c:ptCount val="40"/>
                <c:pt idx="0">
                  <c:v>90.4</c:v>
                </c:pt>
                <c:pt idx="1">
                  <c:v>90.1</c:v>
                </c:pt>
                <c:pt idx="2">
                  <c:v>89.2</c:v>
                </c:pt>
                <c:pt idx="3">
                  <c:v>88.8</c:v>
                </c:pt>
                <c:pt idx="4">
                  <c:v>86.4</c:v>
                </c:pt>
                <c:pt idx="5">
                  <c:v>84.2</c:v>
                </c:pt>
                <c:pt idx="6">
                  <c:v>83.8</c:v>
                </c:pt>
                <c:pt idx="7">
                  <c:v>82.3</c:v>
                </c:pt>
                <c:pt idx="8">
                  <c:v>80.400000000000006</c:v>
                </c:pt>
                <c:pt idx="9">
                  <c:v>79.900000000000006</c:v>
                </c:pt>
                <c:pt idx="10">
                  <c:v>79.7</c:v>
                </c:pt>
                <c:pt idx="11">
                  <c:v>79.2</c:v>
                </c:pt>
                <c:pt idx="12">
                  <c:v>78.400000000000006</c:v>
                </c:pt>
                <c:pt idx="13">
                  <c:v>77.599999999999994</c:v>
                </c:pt>
                <c:pt idx="14">
                  <c:v>76.5</c:v>
                </c:pt>
                <c:pt idx="15">
                  <c:v>76.2</c:v>
                </c:pt>
                <c:pt idx="16">
                  <c:v>74.099999999999994</c:v>
                </c:pt>
                <c:pt idx="17">
                  <c:v>74</c:v>
                </c:pt>
                <c:pt idx="18">
                  <c:v>73.7</c:v>
                </c:pt>
                <c:pt idx="19">
                  <c:v>73</c:v>
                </c:pt>
                <c:pt idx="20">
                  <c:v>70.900000000000006</c:v>
                </c:pt>
                <c:pt idx="21">
                  <c:v>70.5</c:v>
                </c:pt>
                <c:pt idx="22">
                  <c:v>69.599999999999994</c:v>
                </c:pt>
                <c:pt idx="23">
                  <c:v>68.599999999999994</c:v>
                </c:pt>
                <c:pt idx="24">
                  <c:v>66.7</c:v>
                </c:pt>
                <c:pt idx="25">
                  <c:v>67.900000000000006</c:v>
                </c:pt>
                <c:pt idx="26">
                  <c:v>67.5</c:v>
                </c:pt>
                <c:pt idx="27">
                  <c:v>67.099999999999994</c:v>
                </c:pt>
                <c:pt idx="28">
                  <c:v>65.400000000000006</c:v>
                </c:pt>
                <c:pt idx="29">
                  <c:v>64.3</c:v>
                </c:pt>
                <c:pt idx="30">
                  <c:v>59.7</c:v>
                </c:pt>
                <c:pt idx="31">
                  <c:v>58.2</c:v>
                </c:pt>
                <c:pt idx="32">
                  <c:v>56.7</c:v>
                </c:pt>
                <c:pt idx="33">
                  <c:v>56.3</c:v>
                </c:pt>
                <c:pt idx="34">
                  <c:v>55.6</c:v>
                </c:pt>
                <c:pt idx="35">
                  <c:v>52.7</c:v>
                </c:pt>
                <c:pt idx="36">
                  <c:v>49.7</c:v>
                </c:pt>
                <c:pt idx="37">
                  <c:v>47.3</c:v>
                </c:pt>
                <c:pt idx="38">
                  <c:v>33.200000000000003</c:v>
                </c:pt>
                <c:pt idx="39">
                  <c:v>97.2</c:v>
                </c:pt>
              </c:numCache>
            </c:numRef>
          </c:val>
          <c:extLst xmlns:c16r2="http://schemas.microsoft.com/office/drawing/2015/06/chart">
            <c:ext xmlns:c16="http://schemas.microsoft.com/office/drawing/2014/chart" uri="{C3380CC4-5D6E-409C-BE32-E72D297353CC}">
              <c16:uniqueId val="{00000002-0237-49CD-AACE-70ED9DB979E2}"/>
            </c:ext>
          </c:extLst>
        </c:ser>
        <c:ser>
          <c:idx val="0"/>
          <c:order val="1"/>
          <c:tx>
            <c:strRef>
              <c:f>Sheet3!$G$1</c:f>
              <c:strCache>
                <c:ptCount val="1"/>
                <c:pt idx="0">
                  <c:v>Condom use at last higher risk sex [Women 15-49]</c:v>
                </c:pt>
              </c:strCache>
            </c:strRef>
          </c:tx>
          <c:spPr>
            <a:solidFill>
              <a:schemeClr val="accent2"/>
            </a:solidFill>
          </c:spPr>
          <c:invertIfNegative val="0"/>
          <c:cat>
            <c:strRef>
              <c:f>Sheet3!$F$2:$F$41</c:f>
              <c:strCache>
                <c:ptCount val="40"/>
                <c:pt idx="0">
                  <c:v>Zomba City</c:v>
                </c:pt>
                <c:pt idx="1">
                  <c:v>Harare Chitungwiza</c:v>
                </c:pt>
                <c:pt idx="2">
                  <c:v>Ouagadougou</c:v>
                </c:pt>
                <c:pt idx="3">
                  <c:v>Douala</c:v>
                </c:pt>
                <c:pt idx="4">
                  <c:v>Lilongwe City</c:v>
                </c:pt>
                <c:pt idx="5">
                  <c:v>Maseru</c:v>
                </c:pt>
                <c:pt idx="6">
                  <c:v>Bulawayo</c:v>
                </c:pt>
                <c:pt idx="7">
                  <c:v>Windhoek / Khomas</c:v>
                </c:pt>
                <c:pt idx="8">
                  <c:v>Yaoundé</c:v>
                </c:pt>
                <c:pt idx="9">
                  <c:v>Kigoma</c:v>
                </c:pt>
                <c:pt idx="10">
                  <c:v>FCT Abuja</c:v>
                </c:pt>
                <c:pt idx="11">
                  <c:v>Nairobi</c:v>
                </c:pt>
                <c:pt idx="12">
                  <c:v>Addis Abeba</c:v>
                </c:pt>
                <c:pt idx="13">
                  <c:v>Blantyre City</c:v>
                </c:pt>
                <c:pt idx="14">
                  <c:v>Kigali</c:v>
                </c:pt>
                <c:pt idx="15">
                  <c:v>Libreville,Port-Gentil</c:v>
                </c:pt>
                <c:pt idx="16">
                  <c:v>Abidjan</c:v>
                </c:pt>
                <c:pt idx="17">
                  <c:v>Maputo Cidade</c:v>
                </c:pt>
                <c:pt idx="18">
                  <c:v>Brikama</c:v>
                </c:pt>
                <c:pt idx="19">
                  <c:v>Conakry</c:v>
                </c:pt>
                <c:pt idx="20">
                  <c:v>Lomé</c:v>
                </c:pt>
                <c:pt idx="21">
                  <c:v>Niamey</c:v>
                </c:pt>
                <c:pt idx="22">
                  <c:v>Dar es Salaam</c:v>
                </c:pt>
                <c:pt idx="23">
                  <c:v>Kampala</c:v>
                </c:pt>
                <c:pt idx="24">
                  <c:v>Gauteng (JHB etc)</c:v>
                </c:pt>
                <c:pt idx="25">
                  <c:v>Bujumbura Mairie</c:v>
                </c:pt>
                <c:pt idx="26">
                  <c:v>Dakar</c:v>
                </c:pt>
                <c:pt idx="27">
                  <c:v>Arusha</c:v>
                </c:pt>
                <c:pt idx="28">
                  <c:v>Pointe-Noire </c:v>
                </c:pt>
                <c:pt idx="29">
                  <c:v>Lusaka</c:v>
                </c:pt>
                <c:pt idx="30">
                  <c:v>Brazzaville</c:v>
                </c:pt>
                <c:pt idx="31">
                  <c:v>Lagos</c:v>
                </c:pt>
                <c:pt idx="32">
                  <c:v>Littoral (Cotonou)</c:v>
                </c:pt>
                <c:pt idx="33">
                  <c:v>N'djaména</c:v>
                </c:pt>
                <c:pt idx="34">
                  <c:v>Monrovia</c:v>
                </c:pt>
                <c:pt idx="35">
                  <c:v>Bamako</c:v>
                </c:pt>
                <c:pt idx="36">
                  <c:v>Kinshasa</c:v>
                </c:pt>
                <c:pt idx="37">
                  <c:v>Greater Accra</c:v>
                </c:pt>
                <c:pt idx="38">
                  <c:v>Freetown</c:v>
                </c:pt>
                <c:pt idx="39">
                  <c:v>Phnom Penh</c:v>
                </c:pt>
              </c:strCache>
            </c:strRef>
          </c:cat>
          <c:val>
            <c:numRef>
              <c:f>Sheet3!$G$2:$G$41</c:f>
              <c:numCache>
                <c:formatCode>General</c:formatCode>
                <c:ptCount val="40"/>
                <c:pt idx="0">
                  <c:v>52.5</c:v>
                </c:pt>
                <c:pt idx="1">
                  <c:v>71.2</c:v>
                </c:pt>
                <c:pt idx="2">
                  <c:v>67.099999999999994</c:v>
                </c:pt>
                <c:pt idx="3">
                  <c:v>60.4</c:v>
                </c:pt>
                <c:pt idx="4">
                  <c:v>56</c:v>
                </c:pt>
                <c:pt idx="5">
                  <c:v>78.2</c:v>
                </c:pt>
                <c:pt idx="6">
                  <c:v>65.099999999999994</c:v>
                </c:pt>
                <c:pt idx="7">
                  <c:v>75</c:v>
                </c:pt>
                <c:pt idx="8">
                  <c:v>67.400000000000006</c:v>
                </c:pt>
                <c:pt idx="9">
                  <c:v>46.7</c:v>
                </c:pt>
                <c:pt idx="10">
                  <c:v>49.1</c:v>
                </c:pt>
                <c:pt idx="11">
                  <c:v>68</c:v>
                </c:pt>
                <c:pt idx="12">
                  <c:v>39.1</c:v>
                </c:pt>
                <c:pt idx="13">
                  <c:v>58.6</c:v>
                </c:pt>
                <c:pt idx="14">
                  <c:v>63.7</c:v>
                </c:pt>
                <c:pt idx="15">
                  <c:v>57.1</c:v>
                </c:pt>
                <c:pt idx="16">
                  <c:v>45.5</c:v>
                </c:pt>
                <c:pt idx="17">
                  <c:v>58.8</c:v>
                </c:pt>
                <c:pt idx="18">
                  <c:v>33</c:v>
                </c:pt>
                <c:pt idx="19">
                  <c:v>48.8</c:v>
                </c:pt>
                <c:pt idx="20">
                  <c:v>46.5</c:v>
                </c:pt>
                <c:pt idx="21">
                  <c:v>57.9</c:v>
                </c:pt>
                <c:pt idx="22">
                  <c:v>59.1</c:v>
                </c:pt>
                <c:pt idx="23">
                  <c:v>47.7</c:v>
                </c:pt>
                <c:pt idx="24">
                  <c:v>65.7</c:v>
                </c:pt>
                <c:pt idx="25">
                  <c:v>44.1</c:v>
                </c:pt>
                <c:pt idx="26">
                  <c:v>40.299999999999997</c:v>
                </c:pt>
                <c:pt idx="27">
                  <c:v>50.7</c:v>
                </c:pt>
                <c:pt idx="28">
                  <c:v>43.7</c:v>
                </c:pt>
                <c:pt idx="29">
                  <c:v>50.3</c:v>
                </c:pt>
                <c:pt idx="30">
                  <c:v>40.9</c:v>
                </c:pt>
                <c:pt idx="31">
                  <c:v>47.2</c:v>
                </c:pt>
                <c:pt idx="32">
                  <c:v>41</c:v>
                </c:pt>
                <c:pt idx="33">
                  <c:v>51.7</c:v>
                </c:pt>
                <c:pt idx="34">
                  <c:v>27.7</c:v>
                </c:pt>
                <c:pt idx="35">
                  <c:v>18.3</c:v>
                </c:pt>
                <c:pt idx="36">
                  <c:v>26.3</c:v>
                </c:pt>
                <c:pt idx="37">
                  <c:v>21.3</c:v>
                </c:pt>
                <c:pt idx="38">
                  <c:v>11.9</c:v>
                </c:pt>
              </c:numCache>
            </c:numRef>
          </c:val>
          <c:extLst xmlns:c16r2="http://schemas.microsoft.com/office/drawing/2015/06/chart">
            <c:ext xmlns:c16="http://schemas.microsoft.com/office/drawing/2014/chart" uri="{C3380CC4-5D6E-409C-BE32-E72D297353CC}">
              <c16:uniqueId val="{00000003-0237-49CD-AACE-70ED9DB979E2}"/>
            </c:ext>
          </c:extLst>
        </c:ser>
        <c:dLbls>
          <c:showLegendKey val="0"/>
          <c:showVal val="0"/>
          <c:showCatName val="0"/>
          <c:showSerName val="0"/>
          <c:showPercent val="0"/>
          <c:showBubbleSize val="0"/>
        </c:dLbls>
        <c:gapWidth val="26"/>
        <c:axId val="214274800"/>
        <c:axId val="214275192"/>
      </c:barChart>
      <c:lineChart>
        <c:grouping val="standard"/>
        <c:varyColors val="0"/>
        <c:ser>
          <c:idx val="2"/>
          <c:order val="2"/>
          <c:spPr>
            <a:ln w="22225">
              <a:solidFill>
                <a:srgbClr val="FF0000"/>
              </a:solidFill>
              <a:prstDash val="dash"/>
            </a:ln>
          </c:spPr>
          <c:marker>
            <c:symbol val="none"/>
          </c:marker>
          <c:val>
            <c:numRef>
              <c:f>Sheet3!$J$2:$J$41</c:f>
              <c:numCache>
                <c:formatCode>General</c:formatCode>
                <c:ptCount val="40"/>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numCache>
            </c:numRef>
          </c:val>
          <c:smooth val="0"/>
          <c:extLst xmlns:c16r2="http://schemas.microsoft.com/office/drawing/2015/06/chart">
            <c:ext xmlns:c16="http://schemas.microsoft.com/office/drawing/2014/chart" uri="{C3380CC4-5D6E-409C-BE32-E72D297353CC}">
              <c16:uniqueId val="{00000004-0237-49CD-AACE-70ED9DB979E2}"/>
            </c:ext>
          </c:extLst>
        </c:ser>
        <c:ser>
          <c:idx val="3"/>
          <c:order val="3"/>
          <c:spPr>
            <a:ln w="22225">
              <a:solidFill>
                <a:srgbClr val="FF0000"/>
              </a:solidFill>
              <a:prstDash val="dash"/>
            </a:ln>
          </c:spPr>
          <c:marker>
            <c:symbol val="none"/>
          </c:marker>
          <c:val>
            <c:numRef>
              <c:f>Sheet3!$I$2:$I$41</c:f>
              <c:numCache>
                <c:formatCode>General</c:formatCode>
                <c:ptCount val="40"/>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pt idx="22">
                  <c:v>90</c:v>
                </c:pt>
                <c:pt idx="23">
                  <c:v>90</c:v>
                </c:pt>
                <c:pt idx="24">
                  <c:v>90</c:v>
                </c:pt>
                <c:pt idx="25">
                  <c:v>90</c:v>
                </c:pt>
                <c:pt idx="26">
                  <c:v>90</c:v>
                </c:pt>
                <c:pt idx="27">
                  <c:v>90</c:v>
                </c:pt>
                <c:pt idx="28">
                  <c:v>90</c:v>
                </c:pt>
                <c:pt idx="29">
                  <c:v>90</c:v>
                </c:pt>
                <c:pt idx="30">
                  <c:v>90</c:v>
                </c:pt>
                <c:pt idx="31">
                  <c:v>90</c:v>
                </c:pt>
                <c:pt idx="32">
                  <c:v>90</c:v>
                </c:pt>
                <c:pt idx="33">
                  <c:v>90</c:v>
                </c:pt>
                <c:pt idx="34">
                  <c:v>90</c:v>
                </c:pt>
                <c:pt idx="35">
                  <c:v>90</c:v>
                </c:pt>
                <c:pt idx="36">
                  <c:v>90</c:v>
                </c:pt>
                <c:pt idx="37">
                  <c:v>90</c:v>
                </c:pt>
                <c:pt idx="38">
                  <c:v>90</c:v>
                </c:pt>
                <c:pt idx="39">
                  <c:v>90</c:v>
                </c:pt>
              </c:numCache>
            </c:numRef>
          </c:val>
          <c:smooth val="0"/>
          <c:extLst xmlns:c16r2="http://schemas.microsoft.com/office/drawing/2015/06/chart">
            <c:ext xmlns:c16="http://schemas.microsoft.com/office/drawing/2014/chart" uri="{C3380CC4-5D6E-409C-BE32-E72D297353CC}">
              <c16:uniqueId val="{00000005-0237-49CD-AACE-70ED9DB979E2}"/>
            </c:ext>
          </c:extLst>
        </c:ser>
        <c:dLbls>
          <c:showLegendKey val="0"/>
          <c:showVal val="0"/>
          <c:showCatName val="0"/>
          <c:showSerName val="0"/>
          <c:showPercent val="0"/>
          <c:showBubbleSize val="0"/>
        </c:dLbls>
        <c:marker val="1"/>
        <c:smooth val="0"/>
        <c:axId val="214274800"/>
        <c:axId val="214275192"/>
      </c:lineChart>
      <c:catAx>
        <c:axId val="214274800"/>
        <c:scaling>
          <c:orientation val="minMax"/>
        </c:scaling>
        <c:delete val="0"/>
        <c:axPos val="b"/>
        <c:numFmt formatCode="General" sourceLinked="0"/>
        <c:majorTickMark val="out"/>
        <c:minorTickMark val="none"/>
        <c:tickLblPos val="nextTo"/>
        <c:txPr>
          <a:bodyPr rot="-3420000"/>
          <a:lstStyle/>
          <a:p>
            <a:pPr>
              <a:defRPr sz="900"/>
            </a:pPr>
            <a:endParaRPr lang="en-US"/>
          </a:p>
        </c:txPr>
        <c:crossAx val="214275192"/>
        <c:crosses val="autoZero"/>
        <c:auto val="1"/>
        <c:lblAlgn val="ctr"/>
        <c:lblOffset val="100"/>
        <c:noMultiLvlLbl val="0"/>
      </c:catAx>
      <c:valAx>
        <c:axId val="214275192"/>
        <c:scaling>
          <c:orientation val="minMax"/>
          <c:max val="100"/>
        </c:scaling>
        <c:delete val="0"/>
        <c:axPos val="l"/>
        <c:majorGridlines>
          <c:spPr>
            <a:ln w="6350">
              <a:solidFill>
                <a:schemeClr val="tx1">
                  <a:tint val="75000"/>
                  <a:shade val="95000"/>
                  <a:satMod val="105000"/>
                </a:schemeClr>
              </a:solidFill>
              <a:prstDash val="dash"/>
            </a:ln>
          </c:spPr>
        </c:majorGridlines>
        <c:numFmt formatCode="General" sourceLinked="1"/>
        <c:majorTickMark val="out"/>
        <c:minorTickMark val="none"/>
        <c:tickLblPos val="nextTo"/>
        <c:crossAx val="214274800"/>
        <c:crosses val="autoZero"/>
        <c:crossBetween val="between"/>
      </c:valAx>
    </c:plotArea>
    <c:legend>
      <c:legendPos val="r"/>
      <c:layout>
        <c:manualLayout>
          <c:xMode val="edge"/>
          <c:yMode val="edge"/>
          <c:x val="0.21218249102331257"/>
          <c:y val="0.93687795275590546"/>
          <c:w val="0.57264545965072999"/>
          <c:h val="6.3122047244094481E-2"/>
        </c:manualLayout>
      </c:layout>
      <c:overlay val="0"/>
      <c:spPr>
        <a:solidFill>
          <a:schemeClr val="bg1">
            <a:lumMod val="95000"/>
          </a:schemeClr>
        </a:solidFill>
      </c:spPr>
      <c:txPr>
        <a:bodyPr/>
        <a:lstStyle/>
        <a:p>
          <a:pPr>
            <a:defRPr sz="1200"/>
          </a:pPr>
          <a:endParaRPr lang="en-US"/>
        </a:p>
      </c:txPr>
    </c:legend>
    <c:plotVisOnly val="1"/>
    <c:dispBlanksAs val="gap"/>
    <c:showDLblsOverMax val="0"/>
  </c:chart>
  <c:spPr>
    <a:solidFill>
      <a:schemeClr val="bg1"/>
    </a:solid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fr-CH" sz="1400" b="1" dirty="0">
                <a:solidFill>
                  <a:schemeClr val="tx1"/>
                </a:solidFill>
              </a:rPr>
              <a:t>Zimbabwe</a:t>
            </a:r>
            <a:r>
              <a:rPr lang="fr-CH" sz="1400" b="1" baseline="0" dirty="0">
                <a:solidFill>
                  <a:schemeClr val="tx1"/>
                </a:solidFill>
              </a:rPr>
              <a:t> 2015</a:t>
            </a:r>
            <a:endParaRPr lang="fr-CH" sz="1400" b="1" dirty="0">
              <a:solidFill>
                <a:schemeClr val="tx1"/>
              </a:solidFill>
            </a:endParaRPr>
          </a:p>
        </c:rich>
      </c:tx>
      <c:layout>
        <c:manualLayout>
          <c:xMode val="edge"/>
          <c:yMode val="edge"/>
          <c:x val="6.9134268251721559E-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867639558986955"/>
          <c:y val="0.15332397351067534"/>
          <c:w val="0.86765664144054155"/>
          <c:h val="0.4888431007235432"/>
        </c:manualLayout>
      </c:layout>
      <c:barChart>
        <c:barDir val="col"/>
        <c:grouping val="clustered"/>
        <c:varyColors val="0"/>
        <c:ser>
          <c:idx val="1"/>
          <c:order val="0"/>
          <c:tx>
            <c:strRef>
              <c:f>Zimbabwe!$C$3</c:f>
              <c:strCache>
                <c:ptCount val="1"/>
                <c:pt idx="0">
                  <c:v>Condom use at last higher risk sex (with a non-marital, non-cohabiting partner) </c:v>
                </c:pt>
              </c:strCache>
            </c:strRef>
          </c:tx>
          <c:spPr>
            <a:solidFill>
              <a:schemeClr val="accent2"/>
            </a:solidFill>
            <a:ln>
              <a:noFill/>
            </a:ln>
            <a:effectLst/>
          </c:spPr>
          <c:invertIfNegative val="0"/>
          <c:dPt>
            <c:idx val="0"/>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1-7CBA-4E4C-816C-36E38063681A}"/>
              </c:ext>
            </c:extLst>
          </c:dPt>
          <c:dPt>
            <c:idx val="1"/>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3-7CBA-4E4C-816C-36E38063681A}"/>
              </c:ext>
            </c:extLst>
          </c:dPt>
          <c:dPt>
            <c:idx val="2"/>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5-7CBA-4E4C-816C-36E38063681A}"/>
              </c:ext>
            </c:extLst>
          </c:dPt>
          <c:dPt>
            <c:idx val="3"/>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7-7CBA-4E4C-816C-36E38063681A}"/>
              </c:ext>
            </c:extLst>
          </c:dPt>
          <c:dPt>
            <c:idx val="4"/>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9-7CBA-4E4C-816C-36E38063681A}"/>
              </c:ext>
            </c:extLst>
          </c:dPt>
          <c:dPt>
            <c:idx val="5"/>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B-7CBA-4E4C-816C-36E38063681A}"/>
              </c:ext>
            </c:extLst>
          </c:dPt>
          <c:dPt>
            <c:idx val="6"/>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D-7CBA-4E4C-816C-36E38063681A}"/>
              </c:ext>
            </c:extLst>
          </c:dPt>
          <c:dPt>
            <c:idx val="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0F-7CBA-4E4C-816C-36E38063681A}"/>
              </c:ext>
            </c:extLst>
          </c:dPt>
          <c:dPt>
            <c:idx val="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11-7CBA-4E4C-816C-36E38063681A}"/>
              </c:ext>
            </c:extLst>
          </c:dPt>
          <c:dPt>
            <c:idx val="9"/>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13-7CBA-4E4C-816C-36E38063681A}"/>
              </c:ext>
            </c:extLst>
          </c:dPt>
          <c:dPt>
            <c:idx val="10"/>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5-7CBA-4E4C-816C-36E38063681A}"/>
              </c:ext>
            </c:extLst>
          </c:dPt>
          <c:dPt>
            <c:idx val="11"/>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7-7CBA-4E4C-816C-36E38063681A}"/>
              </c:ext>
            </c:extLst>
          </c:dPt>
          <c:dPt>
            <c:idx val="12"/>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9-7CBA-4E4C-816C-36E38063681A}"/>
              </c:ext>
            </c:extLst>
          </c:dPt>
          <c:dPt>
            <c:idx val="13"/>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B-7CBA-4E4C-816C-36E38063681A}"/>
              </c:ext>
            </c:extLst>
          </c:dPt>
          <c:dPt>
            <c:idx val="14"/>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D-7CBA-4E4C-816C-36E38063681A}"/>
              </c:ext>
            </c:extLst>
          </c:dPt>
          <c:dPt>
            <c:idx val="15"/>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F-7CBA-4E4C-816C-36E38063681A}"/>
              </c:ext>
            </c:extLst>
          </c:dPt>
          <c:dPt>
            <c:idx val="16"/>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21-7CBA-4E4C-816C-36E38063681A}"/>
              </c:ext>
            </c:extLst>
          </c:dPt>
          <c:dPt>
            <c:idx val="17"/>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23-7CBA-4E4C-816C-36E38063681A}"/>
              </c:ext>
            </c:extLst>
          </c:dPt>
          <c:dPt>
            <c:idx val="18"/>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25-7CBA-4E4C-816C-36E38063681A}"/>
              </c:ext>
            </c:extLst>
          </c:dPt>
          <c:dPt>
            <c:idx val="19"/>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27-7CBA-4E4C-816C-36E38063681A}"/>
              </c:ext>
            </c:extLst>
          </c:dPt>
          <c:cat>
            <c:strRef>
              <c:f>Zimbabwe!$B$4:$B$23</c:f>
              <c:strCache>
                <c:ptCount val="20"/>
                <c:pt idx="0">
                  <c:v>Men : Harare Chitungwiza</c:v>
                </c:pt>
                <c:pt idx="1">
                  <c:v>Men : Mashonaland Central</c:v>
                </c:pt>
                <c:pt idx="2">
                  <c:v>Men : Mashonaland East</c:v>
                </c:pt>
                <c:pt idx="3">
                  <c:v>Men : Manicaland</c:v>
                </c:pt>
                <c:pt idx="4">
                  <c:v>Men : Mashonaland West</c:v>
                </c:pt>
                <c:pt idx="5">
                  <c:v>Men : Midlands</c:v>
                </c:pt>
                <c:pt idx="6">
                  <c:v>Men : Bulawayo</c:v>
                </c:pt>
                <c:pt idx="7">
                  <c:v>Men : Masvingo</c:v>
                </c:pt>
                <c:pt idx="8">
                  <c:v>Men : Matabeleland North</c:v>
                </c:pt>
                <c:pt idx="9">
                  <c:v>Men : Matabeleland South</c:v>
                </c:pt>
                <c:pt idx="10">
                  <c:v>Women : Mashonaland East</c:v>
                </c:pt>
                <c:pt idx="11">
                  <c:v>Women : Harare Chitungwiza</c:v>
                </c:pt>
                <c:pt idx="12">
                  <c:v>Women : Mashonaland West</c:v>
                </c:pt>
                <c:pt idx="13">
                  <c:v>Women : Masvingo</c:v>
                </c:pt>
                <c:pt idx="14">
                  <c:v>Women : Midlands</c:v>
                </c:pt>
                <c:pt idx="15">
                  <c:v>Women : Bulawayo</c:v>
                </c:pt>
                <c:pt idx="16">
                  <c:v>Women : Manicaland</c:v>
                </c:pt>
                <c:pt idx="17">
                  <c:v>Women : Matabeleland South</c:v>
                </c:pt>
                <c:pt idx="18">
                  <c:v>Women : Mashonaland Central</c:v>
                </c:pt>
                <c:pt idx="19">
                  <c:v>Women : Matabeleland North</c:v>
                </c:pt>
              </c:strCache>
            </c:strRef>
          </c:cat>
          <c:val>
            <c:numRef>
              <c:f>Zimbabwe!$C$4:$C$23</c:f>
              <c:numCache>
                <c:formatCode>General</c:formatCode>
                <c:ptCount val="20"/>
                <c:pt idx="0">
                  <c:v>90.1</c:v>
                </c:pt>
                <c:pt idx="1">
                  <c:v>89</c:v>
                </c:pt>
                <c:pt idx="2">
                  <c:v>87</c:v>
                </c:pt>
                <c:pt idx="3">
                  <c:v>86.6</c:v>
                </c:pt>
                <c:pt idx="4">
                  <c:v>85.8</c:v>
                </c:pt>
                <c:pt idx="5">
                  <c:v>85.6</c:v>
                </c:pt>
                <c:pt idx="6">
                  <c:v>83.8</c:v>
                </c:pt>
                <c:pt idx="7">
                  <c:v>79.2</c:v>
                </c:pt>
                <c:pt idx="8">
                  <c:v>78.400000000000006</c:v>
                </c:pt>
                <c:pt idx="9">
                  <c:v>77.7</c:v>
                </c:pt>
                <c:pt idx="10">
                  <c:v>73.3</c:v>
                </c:pt>
                <c:pt idx="11">
                  <c:v>71.2</c:v>
                </c:pt>
                <c:pt idx="12">
                  <c:v>69.900000000000006</c:v>
                </c:pt>
                <c:pt idx="13">
                  <c:v>69.400000000000006</c:v>
                </c:pt>
                <c:pt idx="14">
                  <c:v>67.2</c:v>
                </c:pt>
                <c:pt idx="15">
                  <c:v>65.099999999999994</c:v>
                </c:pt>
                <c:pt idx="16">
                  <c:v>63.3</c:v>
                </c:pt>
                <c:pt idx="17">
                  <c:v>63.1</c:v>
                </c:pt>
                <c:pt idx="18">
                  <c:v>60.7</c:v>
                </c:pt>
                <c:pt idx="19">
                  <c:v>54.4</c:v>
                </c:pt>
              </c:numCache>
            </c:numRef>
          </c:val>
          <c:extLst xmlns:c16r2="http://schemas.microsoft.com/office/drawing/2015/06/chart">
            <c:ext xmlns:c16="http://schemas.microsoft.com/office/drawing/2014/chart" uri="{C3380CC4-5D6E-409C-BE32-E72D297353CC}">
              <c16:uniqueId val="{00000028-7CBA-4E4C-816C-36E38063681A}"/>
            </c:ext>
          </c:extLst>
        </c:ser>
        <c:dLbls>
          <c:showLegendKey val="0"/>
          <c:showVal val="0"/>
          <c:showCatName val="0"/>
          <c:showSerName val="0"/>
          <c:showPercent val="0"/>
          <c:showBubbleSize val="0"/>
        </c:dLbls>
        <c:gapWidth val="25"/>
        <c:axId val="214276760"/>
        <c:axId val="214277152"/>
      </c:barChart>
      <c:lineChart>
        <c:grouping val="standard"/>
        <c:varyColors val="0"/>
        <c:ser>
          <c:idx val="2"/>
          <c:order val="1"/>
          <c:tx>
            <c:strRef>
              <c:f>Zimbabwe!$E$3</c:f>
              <c:strCache>
                <c:ptCount val="1"/>
                <c:pt idx="0">
                  <c:v>90% condom use target</c:v>
                </c:pt>
              </c:strCache>
            </c:strRef>
          </c:tx>
          <c:spPr>
            <a:ln w="25400" cap="rnd">
              <a:solidFill>
                <a:srgbClr val="FF0000"/>
              </a:solidFill>
              <a:prstDash val="dash"/>
              <a:round/>
            </a:ln>
            <a:effectLst/>
          </c:spPr>
          <c:marker>
            <c:symbol val="none"/>
          </c:marker>
          <c:val>
            <c:numRef>
              <c:f>Zimbabwe!$E$4:$E$23</c:f>
              <c:numCache>
                <c:formatCode>General</c:formatCode>
                <c:ptCount val="20"/>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numCache>
            </c:numRef>
          </c:val>
          <c:smooth val="0"/>
          <c:extLst xmlns:c16r2="http://schemas.microsoft.com/office/drawing/2015/06/chart">
            <c:ext xmlns:c16="http://schemas.microsoft.com/office/drawing/2014/chart" uri="{C3380CC4-5D6E-409C-BE32-E72D297353CC}">
              <c16:uniqueId val="{00000029-7CBA-4E4C-816C-36E38063681A}"/>
            </c:ext>
          </c:extLst>
        </c:ser>
        <c:ser>
          <c:idx val="3"/>
          <c:order val="2"/>
          <c:tx>
            <c:strRef>
              <c:f>Zimbabwe!$F$3</c:f>
              <c:strCache>
                <c:ptCount val="1"/>
                <c:pt idx="0">
                  <c:v>60% threshold</c:v>
                </c:pt>
              </c:strCache>
            </c:strRef>
          </c:tx>
          <c:spPr>
            <a:ln w="25400" cap="rnd">
              <a:solidFill>
                <a:srgbClr val="FF0000"/>
              </a:solidFill>
              <a:prstDash val="dash"/>
              <a:round/>
            </a:ln>
            <a:effectLst/>
          </c:spPr>
          <c:marker>
            <c:symbol val="none"/>
          </c:marker>
          <c:val>
            <c:numRef>
              <c:f>Zimbabwe!$F$4:$F$23</c:f>
              <c:numCache>
                <c:formatCode>General</c:formatCode>
                <c:ptCount val="20"/>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numCache>
            </c:numRef>
          </c:val>
          <c:smooth val="0"/>
          <c:extLst xmlns:c16r2="http://schemas.microsoft.com/office/drawing/2015/06/chart">
            <c:ext xmlns:c16="http://schemas.microsoft.com/office/drawing/2014/chart" uri="{C3380CC4-5D6E-409C-BE32-E72D297353CC}">
              <c16:uniqueId val="{0000002A-7CBA-4E4C-816C-36E38063681A}"/>
            </c:ext>
          </c:extLst>
        </c:ser>
        <c:dLbls>
          <c:showLegendKey val="0"/>
          <c:showVal val="0"/>
          <c:showCatName val="0"/>
          <c:showSerName val="0"/>
          <c:showPercent val="0"/>
          <c:showBubbleSize val="0"/>
        </c:dLbls>
        <c:marker val="1"/>
        <c:smooth val="0"/>
        <c:axId val="214276760"/>
        <c:axId val="214277152"/>
      </c:lineChart>
      <c:catAx>
        <c:axId val="21427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4277152"/>
        <c:crosses val="autoZero"/>
        <c:auto val="1"/>
        <c:lblAlgn val="ctr"/>
        <c:lblOffset val="100"/>
        <c:noMultiLvlLbl val="0"/>
      </c:catAx>
      <c:valAx>
        <c:axId val="214277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76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H" sz="1600" b="1" dirty="0"/>
              <a:t>Mozambique</a:t>
            </a:r>
            <a:r>
              <a:rPr lang="fr-CH" sz="1600" b="1" baseline="0" dirty="0"/>
              <a:t> 2015</a:t>
            </a:r>
            <a:endParaRPr lang="fr-CH" sz="1600" b="1" dirty="0"/>
          </a:p>
        </c:rich>
      </c:tx>
      <c:layout>
        <c:manualLayout>
          <c:xMode val="edge"/>
          <c:yMode val="edge"/>
          <c:x val="9.9565764411156207E-2"/>
          <c:y val="1.15554149560261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67639558986955"/>
          <c:y val="0.1248805443833093"/>
          <c:w val="0.83325343152249554"/>
          <c:h val="0.55237506777317058"/>
        </c:manualLayout>
      </c:layout>
      <c:barChart>
        <c:barDir val="col"/>
        <c:grouping val="clustered"/>
        <c:varyColors val="0"/>
        <c:ser>
          <c:idx val="1"/>
          <c:order val="0"/>
          <c:tx>
            <c:strRef>
              <c:f>'Mozamb 2015'!$F$1</c:f>
              <c:strCache>
                <c:ptCount val="1"/>
                <c:pt idx="0">
                  <c:v>Condom use at last higher risk sex (with a non-marital, non-cohabiting partner) </c:v>
                </c:pt>
              </c:strCache>
            </c:strRef>
          </c:tx>
          <c:spPr>
            <a:solidFill>
              <a:srgbClr val="0070C0"/>
            </a:solidFill>
            <a:ln>
              <a:noFill/>
            </a:ln>
            <a:effectLst/>
          </c:spPr>
          <c:invertIfNegative val="0"/>
          <c:dPt>
            <c:idx val="2"/>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1-0CB8-4FB8-BEC1-373A187D6382}"/>
              </c:ext>
            </c:extLst>
          </c:dPt>
          <c:dPt>
            <c:idx val="6"/>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3-0CB8-4FB8-BEC1-373A187D6382}"/>
              </c:ext>
            </c:extLst>
          </c:dPt>
          <c:dPt>
            <c:idx val="9"/>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5-0CB8-4FB8-BEC1-373A187D6382}"/>
              </c:ext>
            </c:extLst>
          </c:dPt>
          <c:dPt>
            <c:idx val="10"/>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7-0CB8-4FB8-BEC1-373A187D6382}"/>
              </c:ext>
            </c:extLst>
          </c:dPt>
          <c:dPt>
            <c:idx val="11"/>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9-0CB8-4FB8-BEC1-373A187D6382}"/>
              </c:ext>
            </c:extLst>
          </c:dPt>
          <c:dPt>
            <c:idx val="13"/>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B-0CB8-4FB8-BEC1-373A187D6382}"/>
              </c:ext>
            </c:extLst>
          </c:dPt>
          <c:dPt>
            <c:idx val="15"/>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D-0CB8-4FB8-BEC1-373A187D6382}"/>
              </c:ext>
            </c:extLst>
          </c:dPt>
          <c:dPt>
            <c:idx val="16"/>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0F-0CB8-4FB8-BEC1-373A187D6382}"/>
              </c:ext>
            </c:extLst>
          </c:dPt>
          <c:dPt>
            <c:idx val="17"/>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1-0CB8-4FB8-BEC1-373A187D6382}"/>
              </c:ext>
            </c:extLst>
          </c:dPt>
          <c:dPt>
            <c:idx val="18"/>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3-0CB8-4FB8-BEC1-373A187D6382}"/>
              </c:ext>
            </c:extLst>
          </c:dPt>
          <c:dPt>
            <c:idx val="19"/>
            <c:invertIfNegative val="0"/>
            <c:bubble3D val="0"/>
            <c:spPr>
              <a:solidFill>
                <a:schemeClr val="accent5">
                  <a:lumMod val="40000"/>
                  <a:lumOff val="60000"/>
                </a:schemeClr>
              </a:solidFill>
              <a:ln>
                <a:noFill/>
              </a:ln>
              <a:effectLst/>
            </c:spPr>
            <c:extLst xmlns:c16r2="http://schemas.microsoft.com/office/drawing/2015/06/chart">
              <c:ext xmlns:c16="http://schemas.microsoft.com/office/drawing/2014/chart" uri="{C3380CC4-5D6E-409C-BE32-E72D297353CC}">
                <c16:uniqueId val="{00000015-0CB8-4FB8-BEC1-373A187D6382}"/>
              </c:ext>
            </c:extLst>
          </c:dPt>
          <c:cat>
            <c:strRef>
              <c:f>'Mozamb 2015'!$C$2:$C$23</c:f>
              <c:strCache>
                <c:ptCount val="22"/>
                <c:pt idx="0">
                  <c:v>Men : Maputo Cidade</c:v>
                </c:pt>
                <c:pt idx="1">
                  <c:v>Men : Manica</c:v>
                </c:pt>
                <c:pt idx="2">
                  <c:v>Women : Maputo Cidade</c:v>
                </c:pt>
                <c:pt idx="3">
                  <c:v>Men : Maputo Provincia</c:v>
                </c:pt>
                <c:pt idx="4">
                  <c:v>Men : Tete</c:v>
                </c:pt>
                <c:pt idx="5">
                  <c:v>Men : Sofala</c:v>
                </c:pt>
                <c:pt idx="6">
                  <c:v>Women : Maputo Provincia</c:v>
                </c:pt>
                <c:pt idx="7">
                  <c:v>Men : Gaza</c:v>
                </c:pt>
                <c:pt idx="8">
                  <c:v>Men : Inhambane</c:v>
                </c:pt>
                <c:pt idx="9">
                  <c:v>Women : Inhambane</c:v>
                </c:pt>
                <c:pt idx="10">
                  <c:v>Women : Manica</c:v>
                </c:pt>
                <c:pt idx="11">
                  <c:v>Women : Gaza</c:v>
                </c:pt>
                <c:pt idx="12">
                  <c:v>Men : Zambézia</c:v>
                </c:pt>
                <c:pt idx="13">
                  <c:v>Women : Zambézia</c:v>
                </c:pt>
                <c:pt idx="14">
                  <c:v>Men : Niassa</c:v>
                </c:pt>
                <c:pt idx="15">
                  <c:v>Women : Sofala</c:v>
                </c:pt>
                <c:pt idx="16">
                  <c:v>Women : Cabo Delgado</c:v>
                </c:pt>
                <c:pt idx="17">
                  <c:v>Women : Niassa</c:v>
                </c:pt>
                <c:pt idx="18">
                  <c:v>Women : Tete</c:v>
                </c:pt>
                <c:pt idx="19">
                  <c:v>Women : Nampula</c:v>
                </c:pt>
                <c:pt idx="20">
                  <c:v>Men : Cabo Delgado</c:v>
                </c:pt>
                <c:pt idx="21">
                  <c:v>Men : Nampula</c:v>
                </c:pt>
              </c:strCache>
            </c:strRef>
          </c:cat>
          <c:val>
            <c:numRef>
              <c:f>'Mozamb 2015'!$F$2:$F$23</c:f>
              <c:numCache>
                <c:formatCode>General</c:formatCode>
                <c:ptCount val="22"/>
                <c:pt idx="0">
                  <c:v>81.099999999999994</c:v>
                </c:pt>
                <c:pt idx="1">
                  <c:v>74.7</c:v>
                </c:pt>
                <c:pt idx="2">
                  <c:v>66</c:v>
                </c:pt>
                <c:pt idx="3">
                  <c:v>64.8</c:v>
                </c:pt>
                <c:pt idx="4">
                  <c:v>61.4</c:v>
                </c:pt>
                <c:pt idx="5">
                  <c:v>60.3</c:v>
                </c:pt>
                <c:pt idx="6">
                  <c:v>58.9</c:v>
                </c:pt>
                <c:pt idx="7">
                  <c:v>56.8</c:v>
                </c:pt>
                <c:pt idx="8">
                  <c:v>53.9</c:v>
                </c:pt>
                <c:pt idx="9">
                  <c:v>47.4</c:v>
                </c:pt>
                <c:pt idx="10">
                  <c:v>47.2</c:v>
                </c:pt>
                <c:pt idx="11">
                  <c:v>38.5</c:v>
                </c:pt>
                <c:pt idx="12">
                  <c:v>37.299999999999997</c:v>
                </c:pt>
                <c:pt idx="13">
                  <c:v>35.700000000000003</c:v>
                </c:pt>
                <c:pt idx="14">
                  <c:v>34.9</c:v>
                </c:pt>
                <c:pt idx="15">
                  <c:v>33.5</c:v>
                </c:pt>
                <c:pt idx="16">
                  <c:v>27.9</c:v>
                </c:pt>
                <c:pt idx="17">
                  <c:v>26.8</c:v>
                </c:pt>
                <c:pt idx="18">
                  <c:v>26.8</c:v>
                </c:pt>
                <c:pt idx="19">
                  <c:v>21.4</c:v>
                </c:pt>
                <c:pt idx="20">
                  <c:v>18.5</c:v>
                </c:pt>
                <c:pt idx="21">
                  <c:v>17.899999999999999</c:v>
                </c:pt>
              </c:numCache>
            </c:numRef>
          </c:val>
          <c:extLst xmlns:c16r2="http://schemas.microsoft.com/office/drawing/2015/06/chart">
            <c:ext xmlns:c16="http://schemas.microsoft.com/office/drawing/2014/chart" uri="{C3380CC4-5D6E-409C-BE32-E72D297353CC}">
              <c16:uniqueId val="{00000016-0CB8-4FB8-BEC1-373A187D6382}"/>
            </c:ext>
          </c:extLst>
        </c:ser>
        <c:dLbls>
          <c:showLegendKey val="0"/>
          <c:showVal val="0"/>
          <c:showCatName val="0"/>
          <c:showSerName val="0"/>
          <c:showPercent val="0"/>
          <c:showBubbleSize val="0"/>
        </c:dLbls>
        <c:gapWidth val="25"/>
        <c:overlap val="55"/>
        <c:axId val="215850960"/>
        <c:axId val="215851352"/>
      </c:barChart>
      <c:lineChart>
        <c:grouping val="standard"/>
        <c:varyColors val="0"/>
        <c:ser>
          <c:idx val="2"/>
          <c:order val="1"/>
          <c:tx>
            <c:strRef>
              <c:f>'Mozamb 2015'!$I$1</c:f>
              <c:strCache>
                <c:ptCount val="1"/>
                <c:pt idx="0">
                  <c:v>90% condom use target</c:v>
                </c:pt>
              </c:strCache>
            </c:strRef>
          </c:tx>
          <c:spPr>
            <a:ln w="25400" cap="rnd">
              <a:solidFill>
                <a:srgbClr val="FF0000"/>
              </a:solidFill>
              <a:prstDash val="dash"/>
              <a:round/>
            </a:ln>
            <a:effectLst/>
          </c:spPr>
          <c:marker>
            <c:symbol val="none"/>
          </c:marker>
          <c:val>
            <c:numRef>
              <c:f>'Mozamb 2015'!$I$2:$I$23</c:f>
              <c:numCache>
                <c:formatCode>General</c:formatCode>
                <c:ptCount val="22"/>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pt idx="20">
                  <c:v>90</c:v>
                </c:pt>
                <c:pt idx="21">
                  <c:v>90</c:v>
                </c:pt>
              </c:numCache>
            </c:numRef>
          </c:val>
          <c:smooth val="0"/>
          <c:extLst xmlns:c16r2="http://schemas.microsoft.com/office/drawing/2015/06/chart">
            <c:ext xmlns:c16="http://schemas.microsoft.com/office/drawing/2014/chart" uri="{C3380CC4-5D6E-409C-BE32-E72D297353CC}">
              <c16:uniqueId val="{00000017-0CB8-4FB8-BEC1-373A187D6382}"/>
            </c:ext>
          </c:extLst>
        </c:ser>
        <c:ser>
          <c:idx val="3"/>
          <c:order val="2"/>
          <c:tx>
            <c:strRef>
              <c:f>'Mozamb 2015'!$J$1</c:f>
              <c:strCache>
                <c:ptCount val="1"/>
                <c:pt idx="0">
                  <c:v>60% threshold</c:v>
                </c:pt>
              </c:strCache>
            </c:strRef>
          </c:tx>
          <c:spPr>
            <a:ln w="25400" cap="rnd">
              <a:solidFill>
                <a:srgbClr val="FF0000"/>
              </a:solidFill>
              <a:prstDash val="dash"/>
              <a:round/>
            </a:ln>
            <a:effectLst/>
          </c:spPr>
          <c:marker>
            <c:symbol val="none"/>
          </c:marker>
          <c:val>
            <c:numRef>
              <c:f>'Mozamb 2015'!$J$2:$J$23</c:f>
              <c:numCache>
                <c:formatCode>General</c:formatCode>
                <c:ptCount val="22"/>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numCache>
            </c:numRef>
          </c:val>
          <c:smooth val="0"/>
          <c:extLst xmlns:c16r2="http://schemas.microsoft.com/office/drawing/2015/06/chart">
            <c:ext xmlns:c16="http://schemas.microsoft.com/office/drawing/2014/chart" uri="{C3380CC4-5D6E-409C-BE32-E72D297353CC}">
              <c16:uniqueId val="{00000018-0CB8-4FB8-BEC1-373A187D6382}"/>
            </c:ext>
          </c:extLst>
        </c:ser>
        <c:dLbls>
          <c:showLegendKey val="0"/>
          <c:showVal val="0"/>
          <c:showCatName val="0"/>
          <c:showSerName val="0"/>
          <c:showPercent val="0"/>
          <c:showBubbleSize val="0"/>
        </c:dLbls>
        <c:marker val="1"/>
        <c:smooth val="0"/>
        <c:axId val="215850960"/>
        <c:axId val="215851352"/>
      </c:lineChart>
      <c:catAx>
        <c:axId val="21585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12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851352"/>
        <c:crosses val="autoZero"/>
        <c:auto val="1"/>
        <c:lblAlgn val="ctr"/>
        <c:lblOffset val="100"/>
        <c:noMultiLvlLbl val="0"/>
      </c:catAx>
      <c:valAx>
        <c:axId val="21585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8509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fr-CH" sz="1600" b="1" dirty="0" err="1">
                <a:solidFill>
                  <a:schemeClr val="tx1"/>
                </a:solidFill>
              </a:rPr>
              <a:t>Zambia</a:t>
            </a:r>
            <a:r>
              <a:rPr lang="fr-CH" sz="1600" b="1" dirty="0">
                <a:solidFill>
                  <a:schemeClr val="tx1"/>
                </a:solidFill>
              </a:rPr>
              <a:t> 2013</a:t>
            </a:r>
          </a:p>
        </c:rich>
      </c:tx>
      <c:layout>
        <c:manualLayout>
          <c:xMode val="edge"/>
          <c:yMode val="edge"/>
          <c:x val="8.435540211600441E-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867639558986955"/>
          <c:y val="0.12166824321436261"/>
          <c:w val="0.86765664144054155"/>
          <c:h val="0.55055010142914074"/>
        </c:manualLayout>
      </c:layout>
      <c:barChart>
        <c:barDir val="col"/>
        <c:grouping val="clustered"/>
        <c:varyColors val="0"/>
        <c:ser>
          <c:idx val="1"/>
          <c:order val="0"/>
          <c:tx>
            <c:strRef>
              <c:f>'zambia '!$E$15</c:f>
              <c:strCache>
                <c:ptCount val="1"/>
                <c:pt idx="0">
                  <c:v>Condom use at last higher risk sex (with a non-marital, non-cohabiting partner)</c:v>
                </c:pt>
              </c:strCache>
            </c:strRef>
          </c:tx>
          <c:spPr>
            <a:solidFill>
              <a:srgbClr val="0070C0"/>
            </a:solidFill>
            <a:ln>
              <a:noFill/>
            </a:ln>
            <a:effectLst/>
          </c:spPr>
          <c:invertIfNegative val="0"/>
          <c:dPt>
            <c:idx val="6"/>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01-0340-4737-BE22-9DFB733768C6}"/>
              </c:ext>
            </c:extLst>
          </c:dPt>
          <c:dPt>
            <c:idx val="9"/>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03-0340-4737-BE22-9DFB733768C6}"/>
              </c:ext>
            </c:extLst>
          </c:dPt>
          <c:dPt>
            <c:idx val="11"/>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05-0340-4737-BE22-9DFB733768C6}"/>
              </c:ext>
            </c:extLst>
          </c:dPt>
          <c:dPt>
            <c:idx val="12"/>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07-0340-4737-BE22-9DFB733768C6}"/>
              </c:ext>
            </c:extLst>
          </c:dPt>
          <c:dPt>
            <c:idx val="1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9-0340-4737-BE22-9DFB733768C6}"/>
              </c:ext>
            </c:extLst>
          </c:dPt>
          <c:dPt>
            <c:idx val="14"/>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0B-0340-4737-BE22-9DFB733768C6}"/>
              </c:ext>
            </c:extLst>
          </c:dPt>
          <c:dPt>
            <c:idx val="16"/>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0D-0340-4737-BE22-9DFB733768C6}"/>
              </c:ext>
            </c:extLst>
          </c:dPt>
          <c:dPt>
            <c:idx val="17"/>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0F-0340-4737-BE22-9DFB733768C6}"/>
              </c:ext>
            </c:extLst>
          </c:dPt>
          <c:dPt>
            <c:idx val="18"/>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1-0340-4737-BE22-9DFB733768C6}"/>
              </c:ext>
            </c:extLst>
          </c:dPt>
          <c:dPt>
            <c:idx val="19"/>
            <c:invertIfNegative val="0"/>
            <c:bubble3D val="0"/>
            <c:spPr>
              <a:solidFill>
                <a:srgbClr val="4BACC6">
                  <a:lumMod val="40000"/>
                  <a:lumOff val="60000"/>
                </a:srgbClr>
              </a:solidFill>
              <a:ln>
                <a:noFill/>
              </a:ln>
              <a:effectLst/>
            </c:spPr>
            <c:extLst xmlns:c16r2="http://schemas.microsoft.com/office/drawing/2015/06/chart">
              <c:ext xmlns:c16="http://schemas.microsoft.com/office/drawing/2014/chart" uri="{C3380CC4-5D6E-409C-BE32-E72D297353CC}">
                <c16:uniqueId val="{00000013-0340-4737-BE22-9DFB733768C6}"/>
              </c:ext>
            </c:extLst>
          </c:dPt>
          <c:cat>
            <c:strRef>
              <c:f>'zambia '!$C$17:$C$36</c:f>
              <c:strCache>
                <c:ptCount val="20"/>
                <c:pt idx="0">
                  <c:v>Men : Lusaka</c:v>
                </c:pt>
                <c:pt idx="1">
                  <c:v>Men : Southern</c:v>
                </c:pt>
                <c:pt idx="2">
                  <c:v>Men : Eastern 2013</c:v>
                </c:pt>
                <c:pt idx="3">
                  <c:v>Men : Central</c:v>
                </c:pt>
                <c:pt idx="4">
                  <c:v>Men : Copperbelt</c:v>
                </c:pt>
                <c:pt idx="5">
                  <c:v>Men : Western</c:v>
                </c:pt>
                <c:pt idx="6">
                  <c:v>Women : Lusaka</c:v>
                </c:pt>
                <c:pt idx="7">
                  <c:v>Men : Muchinga</c:v>
                </c:pt>
                <c:pt idx="8">
                  <c:v>Men : North-Western</c:v>
                </c:pt>
                <c:pt idx="9">
                  <c:v>Women : Central</c:v>
                </c:pt>
                <c:pt idx="10">
                  <c:v>Men : Northern 2013</c:v>
                </c:pt>
                <c:pt idx="11">
                  <c:v>Women : North-Western</c:v>
                </c:pt>
                <c:pt idx="12">
                  <c:v>Women : Southern</c:v>
                </c:pt>
                <c:pt idx="13">
                  <c:v>Women : Eastern 2013</c:v>
                </c:pt>
                <c:pt idx="14">
                  <c:v>Women : Copperbelt</c:v>
                </c:pt>
                <c:pt idx="15">
                  <c:v>Men : Luapula</c:v>
                </c:pt>
                <c:pt idx="16">
                  <c:v>Women : Western</c:v>
                </c:pt>
                <c:pt idx="17">
                  <c:v>Women : Luapula</c:v>
                </c:pt>
                <c:pt idx="18">
                  <c:v>Women : Muchinga</c:v>
                </c:pt>
                <c:pt idx="19">
                  <c:v>Women : Northern 2013</c:v>
                </c:pt>
              </c:strCache>
            </c:strRef>
          </c:cat>
          <c:val>
            <c:numRef>
              <c:f>'zambia '!$E$17:$E$36</c:f>
              <c:numCache>
                <c:formatCode>General</c:formatCode>
                <c:ptCount val="20"/>
                <c:pt idx="0">
                  <c:v>64.3</c:v>
                </c:pt>
                <c:pt idx="1">
                  <c:v>57.7</c:v>
                </c:pt>
                <c:pt idx="2">
                  <c:v>56</c:v>
                </c:pt>
                <c:pt idx="3">
                  <c:v>56</c:v>
                </c:pt>
                <c:pt idx="4">
                  <c:v>55.5</c:v>
                </c:pt>
                <c:pt idx="5">
                  <c:v>51.9</c:v>
                </c:pt>
                <c:pt idx="6">
                  <c:v>50.3</c:v>
                </c:pt>
                <c:pt idx="7">
                  <c:v>48.7</c:v>
                </c:pt>
                <c:pt idx="8">
                  <c:v>48.2</c:v>
                </c:pt>
                <c:pt idx="9">
                  <c:v>45.1</c:v>
                </c:pt>
                <c:pt idx="10">
                  <c:v>44.4</c:v>
                </c:pt>
                <c:pt idx="11">
                  <c:v>42.6</c:v>
                </c:pt>
                <c:pt idx="12">
                  <c:v>41.7</c:v>
                </c:pt>
                <c:pt idx="13">
                  <c:v>41.3</c:v>
                </c:pt>
                <c:pt idx="14">
                  <c:v>41</c:v>
                </c:pt>
                <c:pt idx="15">
                  <c:v>37.5</c:v>
                </c:pt>
                <c:pt idx="16">
                  <c:v>32.4</c:v>
                </c:pt>
                <c:pt idx="17">
                  <c:v>30.2</c:v>
                </c:pt>
                <c:pt idx="18">
                  <c:v>28.5</c:v>
                </c:pt>
                <c:pt idx="19">
                  <c:v>27.6</c:v>
                </c:pt>
              </c:numCache>
            </c:numRef>
          </c:val>
          <c:extLst xmlns:c16r2="http://schemas.microsoft.com/office/drawing/2015/06/chart">
            <c:ext xmlns:c16="http://schemas.microsoft.com/office/drawing/2014/chart" uri="{C3380CC4-5D6E-409C-BE32-E72D297353CC}">
              <c16:uniqueId val="{00000014-0340-4737-BE22-9DFB733768C6}"/>
            </c:ext>
          </c:extLst>
        </c:ser>
        <c:dLbls>
          <c:showLegendKey val="0"/>
          <c:showVal val="0"/>
          <c:showCatName val="0"/>
          <c:showSerName val="0"/>
          <c:showPercent val="0"/>
          <c:showBubbleSize val="0"/>
        </c:dLbls>
        <c:gapWidth val="25"/>
        <c:overlap val="50"/>
        <c:axId val="215852920"/>
        <c:axId val="215853312"/>
      </c:barChart>
      <c:lineChart>
        <c:grouping val="standard"/>
        <c:varyColors val="0"/>
        <c:ser>
          <c:idx val="3"/>
          <c:order val="1"/>
          <c:tx>
            <c:strRef>
              <c:f>'zambia '!$G$15</c:f>
              <c:strCache>
                <c:ptCount val="1"/>
                <c:pt idx="0">
                  <c:v>90% Condom use target</c:v>
                </c:pt>
              </c:strCache>
            </c:strRef>
          </c:tx>
          <c:spPr>
            <a:ln w="25400" cap="rnd">
              <a:solidFill>
                <a:srgbClr val="FF0000"/>
              </a:solidFill>
              <a:prstDash val="dash"/>
              <a:round/>
            </a:ln>
            <a:effectLst/>
          </c:spPr>
          <c:marker>
            <c:symbol val="none"/>
          </c:marker>
          <c:cat>
            <c:strRef>
              <c:f>'zambia '!$C$17:$C$36</c:f>
              <c:strCache>
                <c:ptCount val="20"/>
                <c:pt idx="0">
                  <c:v>Men : Lusaka</c:v>
                </c:pt>
                <c:pt idx="1">
                  <c:v>Men : Southern</c:v>
                </c:pt>
                <c:pt idx="2">
                  <c:v>Men : Eastern 2013</c:v>
                </c:pt>
                <c:pt idx="3">
                  <c:v>Men : Central</c:v>
                </c:pt>
                <c:pt idx="4">
                  <c:v>Men : Copperbelt</c:v>
                </c:pt>
                <c:pt idx="5">
                  <c:v>Men : Western</c:v>
                </c:pt>
                <c:pt idx="6">
                  <c:v>Women : Lusaka</c:v>
                </c:pt>
                <c:pt idx="7">
                  <c:v>Men : Muchinga</c:v>
                </c:pt>
                <c:pt idx="8">
                  <c:v>Men : North-Western</c:v>
                </c:pt>
                <c:pt idx="9">
                  <c:v>Women : Central</c:v>
                </c:pt>
                <c:pt idx="10">
                  <c:v>Men : Northern 2013</c:v>
                </c:pt>
                <c:pt idx="11">
                  <c:v>Women : North-Western</c:v>
                </c:pt>
                <c:pt idx="12">
                  <c:v>Women : Southern</c:v>
                </c:pt>
                <c:pt idx="13">
                  <c:v>Women : Eastern 2013</c:v>
                </c:pt>
                <c:pt idx="14">
                  <c:v>Women : Copperbelt</c:v>
                </c:pt>
                <c:pt idx="15">
                  <c:v>Men : Luapula</c:v>
                </c:pt>
                <c:pt idx="16">
                  <c:v>Women : Western</c:v>
                </c:pt>
                <c:pt idx="17">
                  <c:v>Women : Luapula</c:v>
                </c:pt>
                <c:pt idx="18">
                  <c:v>Women : Muchinga</c:v>
                </c:pt>
                <c:pt idx="19">
                  <c:v>Women : Northern 2013</c:v>
                </c:pt>
              </c:strCache>
            </c:strRef>
          </c:cat>
          <c:val>
            <c:numRef>
              <c:f>'zambia '!$G$17:$G$36</c:f>
              <c:numCache>
                <c:formatCode>General</c:formatCode>
                <c:ptCount val="20"/>
                <c:pt idx="0">
                  <c:v>90</c:v>
                </c:pt>
                <c:pt idx="1">
                  <c:v>90</c:v>
                </c:pt>
                <c:pt idx="2">
                  <c:v>90</c:v>
                </c:pt>
                <c:pt idx="3">
                  <c:v>90</c:v>
                </c:pt>
                <c:pt idx="4">
                  <c:v>90</c:v>
                </c:pt>
                <c:pt idx="5">
                  <c:v>90</c:v>
                </c:pt>
                <c:pt idx="6">
                  <c:v>90</c:v>
                </c:pt>
                <c:pt idx="7">
                  <c:v>90</c:v>
                </c:pt>
                <c:pt idx="8">
                  <c:v>90</c:v>
                </c:pt>
                <c:pt idx="9">
                  <c:v>90</c:v>
                </c:pt>
                <c:pt idx="10">
                  <c:v>90</c:v>
                </c:pt>
                <c:pt idx="11">
                  <c:v>90</c:v>
                </c:pt>
                <c:pt idx="12">
                  <c:v>90</c:v>
                </c:pt>
                <c:pt idx="13">
                  <c:v>90</c:v>
                </c:pt>
                <c:pt idx="14">
                  <c:v>90</c:v>
                </c:pt>
                <c:pt idx="15">
                  <c:v>90</c:v>
                </c:pt>
                <c:pt idx="16">
                  <c:v>90</c:v>
                </c:pt>
                <c:pt idx="17">
                  <c:v>90</c:v>
                </c:pt>
                <c:pt idx="18">
                  <c:v>90</c:v>
                </c:pt>
                <c:pt idx="19">
                  <c:v>90</c:v>
                </c:pt>
              </c:numCache>
            </c:numRef>
          </c:val>
          <c:smooth val="0"/>
          <c:extLst xmlns:c16r2="http://schemas.microsoft.com/office/drawing/2015/06/chart">
            <c:ext xmlns:c16="http://schemas.microsoft.com/office/drawing/2014/chart" uri="{C3380CC4-5D6E-409C-BE32-E72D297353CC}">
              <c16:uniqueId val="{00000015-0340-4737-BE22-9DFB733768C6}"/>
            </c:ext>
          </c:extLst>
        </c:ser>
        <c:ser>
          <c:idx val="4"/>
          <c:order val="2"/>
          <c:tx>
            <c:strRef>
              <c:f>'zambia '!$H$15</c:f>
              <c:strCache>
                <c:ptCount val="1"/>
                <c:pt idx="0">
                  <c:v>65% Condom use Treshhold</c:v>
                </c:pt>
              </c:strCache>
            </c:strRef>
          </c:tx>
          <c:spPr>
            <a:ln w="25400" cap="rnd">
              <a:solidFill>
                <a:srgbClr val="FF0000"/>
              </a:solidFill>
              <a:prstDash val="dash"/>
              <a:round/>
            </a:ln>
            <a:effectLst/>
          </c:spPr>
          <c:marker>
            <c:symbol val="none"/>
          </c:marker>
          <c:cat>
            <c:strRef>
              <c:f>'zambia '!$C$17:$C$36</c:f>
              <c:strCache>
                <c:ptCount val="20"/>
                <c:pt idx="0">
                  <c:v>Men : Lusaka</c:v>
                </c:pt>
                <c:pt idx="1">
                  <c:v>Men : Southern</c:v>
                </c:pt>
                <c:pt idx="2">
                  <c:v>Men : Eastern 2013</c:v>
                </c:pt>
                <c:pt idx="3">
                  <c:v>Men : Central</c:v>
                </c:pt>
                <c:pt idx="4">
                  <c:v>Men : Copperbelt</c:v>
                </c:pt>
                <c:pt idx="5">
                  <c:v>Men : Western</c:v>
                </c:pt>
                <c:pt idx="6">
                  <c:v>Women : Lusaka</c:v>
                </c:pt>
                <c:pt idx="7">
                  <c:v>Men : Muchinga</c:v>
                </c:pt>
                <c:pt idx="8">
                  <c:v>Men : North-Western</c:v>
                </c:pt>
                <c:pt idx="9">
                  <c:v>Women : Central</c:v>
                </c:pt>
                <c:pt idx="10">
                  <c:v>Men : Northern 2013</c:v>
                </c:pt>
                <c:pt idx="11">
                  <c:v>Women : North-Western</c:v>
                </c:pt>
                <c:pt idx="12">
                  <c:v>Women : Southern</c:v>
                </c:pt>
                <c:pt idx="13">
                  <c:v>Women : Eastern 2013</c:v>
                </c:pt>
                <c:pt idx="14">
                  <c:v>Women : Copperbelt</c:v>
                </c:pt>
                <c:pt idx="15">
                  <c:v>Men : Luapula</c:v>
                </c:pt>
                <c:pt idx="16">
                  <c:v>Women : Western</c:v>
                </c:pt>
                <c:pt idx="17">
                  <c:v>Women : Luapula</c:v>
                </c:pt>
                <c:pt idx="18">
                  <c:v>Women : Muchinga</c:v>
                </c:pt>
                <c:pt idx="19">
                  <c:v>Women : Northern 2013</c:v>
                </c:pt>
              </c:strCache>
            </c:strRef>
          </c:cat>
          <c:val>
            <c:numRef>
              <c:f>'zambia '!$H$17:$H$36</c:f>
              <c:numCache>
                <c:formatCode>General</c:formatCode>
                <c:ptCount val="20"/>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numCache>
            </c:numRef>
          </c:val>
          <c:smooth val="0"/>
          <c:extLst xmlns:c16r2="http://schemas.microsoft.com/office/drawing/2015/06/chart">
            <c:ext xmlns:c16="http://schemas.microsoft.com/office/drawing/2014/chart" uri="{C3380CC4-5D6E-409C-BE32-E72D297353CC}">
              <c16:uniqueId val="{00000016-0340-4737-BE22-9DFB733768C6}"/>
            </c:ext>
          </c:extLst>
        </c:ser>
        <c:dLbls>
          <c:showLegendKey val="0"/>
          <c:showVal val="0"/>
          <c:showCatName val="0"/>
          <c:showSerName val="0"/>
          <c:showPercent val="0"/>
          <c:showBubbleSize val="0"/>
        </c:dLbls>
        <c:marker val="1"/>
        <c:smooth val="0"/>
        <c:axId val="215852920"/>
        <c:axId val="215853312"/>
      </c:lineChart>
      <c:catAx>
        <c:axId val="21585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15853312"/>
        <c:crosses val="autoZero"/>
        <c:auto val="1"/>
        <c:lblAlgn val="ctr"/>
        <c:lblOffset val="100"/>
        <c:noMultiLvlLbl val="0"/>
      </c:catAx>
      <c:valAx>
        <c:axId val="215853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5852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A93FC-A202-4C97-89E4-576F858C5C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4C9CA0A-5D1C-4872-A59D-FA97AD51D1B0}">
      <dgm:prSet phldrT="[Text]" custT="1"/>
      <dgm:spPr>
        <a:solidFill>
          <a:srgbClr val="FF0000"/>
        </a:solidFill>
      </dgm:spPr>
      <dgm:t>
        <a:bodyPr/>
        <a:lstStyle/>
        <a:p>
          <a:r>
            <a:rPr lang="en-GB" sz="1000" dirty="0"/>
            <a:t>Stigma</a:t>
          </a:r>
        </a:p>
      </dgm:t>
    </dgm:pt>
    <dgm:pt modelId="{313BCD0D-DDDC-4BA9-A0F2-28D7E0482338}" type="parTrans" cxnId="{CAD8B312-16EC-42E1-8455-C03C97BC5587}">
      <dgm:prSet/>
      <dgm:spPr/>
      <dgm:t>
        <a:bodyPr/>
        <a:lstStyle/>
        <a:p>
          <a:endParaRPr lang="en-GB"/>
        </a:p>
      </dgm:t>
    </dgm:pt>
    <dgm:pt modelId="{5400C9AF-B9D2-4FDB-87E9-8BC4E7A99315}" type="sibTrans" cxnId="{CAD8B312-16EC-42E1-8455-C03C97BC5587}">
      <dgm:prSet/>
      <dgm:spPr/>
      <dgm:t>
        <a:bodyPr/>
        <a:lstStyle/>
        <a:p>
          <a:endParaRPr lang="en-GB"/>
        </a:p>
      </dgm:t>
    </dgm:pt>
    <dgm:pt modelId="{33D6C435-2290-48BF-BA76-0C39F2C3FF5A}">
      <dgm:prSet phldrT="[Text]" custT="1"/>
      <dgm:spPr>
        <a:solidFill>
          <a:srgbClr val="FF0000"/>
        </a:solidFill>
      </dgm:spPr>
      <dgm:t>
        <a:bodyPr/>
        <a:lstStyle/>
        <a:p>
          <a:r>
            <a:rPr lang="en-GB" sz="1000" dirty="0"/>
            <a:t>Blanket approaches</a:t>
          </a:r>
        </a:p>
      </dgm:t>
    </dgm:pt>
    <dgm:pt modelId="{2F6ED3B1-B797-4DD5-9A91-9EC71C447379}" type="parTrans" cxnId="{26A6BB62-A9D5-497C-A750-14F8BB8CBE0F}">
      <dgm:prSet/>
      <dgm:spPr/>
      <dgm:t>
        <a:bodyPr/>
        <a:lstStyle/>
        <a:p>
          <a:endParaRPr lang="en-GB"/>
        </a:p>
      </dgm:t>
    </dgm:pt>
    <dgm:pt modelId="{76241065-1FE1-487A-B6FB-099DBBECDA09}" type="sibTrans" cxnId="{26A6BB62-A9D5-497C-A750-14F8BB8CBE0F}">
      <dgm:prSet/>
      <dgm:spPr/>
      <dgm:t>
        <a:bodyPr/>
        <a:lstStyle/>
        <a:p>
          <a:endParaRPr lang="en-GB"/>
        </a:p>
      </dgm:t>
    </dgm:pt>
    <dgm:pt modelId="{DF5CD861-4D4C-4C36-9CDB-A2F19CEDA430}">
      <dgm:prSet phldrT="[Text]" custT="1"/>
      <dgm:spPr>
        <a:solidFill>
          <a:srgbClr val="FF0000"/>
        </a:solidFill>
      </dgm:spPr>
      <dgm:t>
        <a:bodyPr/>
        <a:lstStyle/>
        <a:p>
          <a:r>
            <a:rPr lang="en-GB" sz="1000" dirty="0"/>
            <a:t>Shortages &amp; stock-outs</a:t>
          </a:r>
        </a:p>
      </dgm:t>
    </dgm:pt>
    <dgm:pt modelId="{559771A1-23F1-40A2-8C64-3DB8F0F3539D}" type="parTrans" cxnId="{119645E7-A116-4225-8292-C34D95AA2624}">
      <dgm:prSet/>
      <dgm:spPr/>
      <dgm:t>
        <a:bodyPr/>
        <a:lstStyle/>
        <a:p>
          <a:endParaRPr lang="en-GB"/>
        </a:p>
      </dgm:t>
    </dgm:pt>
    <dgm:pt modelId="{4F90E9B9-3F95-4F8A-8F64-70534EC72B9F}" type="sibTrans" cxnId="{119645E7-A116-4225-8292-C34D95AA2624}">
      <dgm:prSet/>
      <dgm:spPr/>
      <dgm:t>
        <a:bodyPr/>
        <a:lstStyle/>
        <a:p>
          <a:endParaRPr lang="en-GB"/>
        </a:p>
      </dgm:t>
    </dgm:pt>
    <dgm:pt modelId="{AB61B3E0-895E-45F3-9271-8018C53E6BAF}">
      <dgm:prSet phldrT="[Text]" custT="1"/>
      <dgm:spPr>
        <a:solidFill>
          <a:srgbClr val="FF0000"/>
        </a:solidFill>
      </dgm:spPr>
      <dgm:t>
        <a:bodyPr/>
        <a:lstStyle/>
        <a:p>
          <a:r>
            <a:rPr lang="en-GB" sz="1000" dirty="0"/>
            <a:t>Decreasing use</a:t>
          </a:r>
        </a:p>
      </dgm:t>
    </dgm:pt>
    <dgm:pt modelId="{A5D37410-7C2B-484A-A2A9-15EBB4B3BEF6}" type="parTrans" cxnId="{28CEEB7D-7FF2-4E68-8021-255F3CD08FE3}">
      <dgm:prSet/>
      <dgm:spPr/>
      <dgm:t>
        <a:bodyPr/>
        <a:lstStyle/>
        <a:p>
          <a:endParaRPr lang="en-GB"/>
        </a:p>
      </dgm:t>
    </dgm:pt>
    <dgm:pt modelId="{22F57967-9077-4377-BAFE-0AFC77B2EB52}" type="sibTrans" cxnId="{28CEEB7D-7FF2-4E68-8021-255F3CD08FE3}">
      <dgm:prSet/>
      <dgm:spPr/>
      <dgm:t>
        <a:bodyPr/>
        <a:lstStyle/>
        <a:p>
          <a:endParaRPr lang="en-GB"/>
        </a:p>
      </dgm:t>
    </dgm:pt>
    <dgm:pt modelId="{52A0CEDD-9153-42FA-819B-1CA11CD76F75}">
      <dgm:prSet phldrT="[Text]" custT="1"/>
      <dgm:spPr>
        <a:solidFill>
          <a:srgbClr val="FF0000"/>
        </a:solidFill>
      </dgm:spPr>
      <dgm:t>
        <a:bodyPr/>
        <a:lstStyle/>
        <a:p>
          <a:r>
            <a:rPr lang="en-GB" sz="1000" dirty="0"/>
            <a:t>Lack of resources</a:t>
          </a:r>
        </a:p>
      </dgm:t>
    </dgm:pt>
    <dgm:pt modelId="{2B924FF5-D702-417F-8957-832357615982}" type="parTrans" cxnId="{23A3EAED-3EB3-418C-B892-A81DFBB62D80}">
      <dgm:prSet/>
      <dgm:spPr/>
      <dgm:t>
        <a:bodyPr/>
        <a:lstStyle/>
        <a:p>
          <a:endParaRPr lang="en-GB"/>
        </a:p>
      </dgm:t>
    </dgm:pt>
    <dgm:pt modelId="{36689F5E-E625-4273-A1D7-0CEB1F82C019}" type="sibTrans" cxnId="{23A3EAED-3EB3-418C-B892-A81DFBB62D80}">
      <dgm:prSet/>
      <dgm:spPr/>
      <dgm:t>
        <a:bodyPr/>
        <a:lstStyle/>
        <a:p>
          <a:endParaRPr lang="en-GB"/>
        </a:p>
      </dgm:t>
    </dgm:pt>
    <dgm:pt modelId="{F9596CBD-BEF6-464A-91E8-90CE3EBD8708}">
      <dgm:prSet custT="1"/>
      <dgm:spPr>
        <a:solidFill>
          <a:srgbClr val="FF0000"/>
        </a:solidFill>
      </dgm:spPr>
      <dgm:t>
        <a:bodyPr/>
        <a:lstStyle/>
        <a:p>
          <a:r>
            <a:rPr lang="en-GB" sz="1000" dirty="0"/>
            <a:t>Etc…</a:t>
          </a:r>
        </a:p>
      </dgm:t>
    </dgm:pt>
    <dgm:pt modelId="{F5CAC702-8A0F-4811-90D3-4F93B09F65CE}" type="parTrans" cxnId="{743E7248-3B69-4AFC-BFA7-FE70937ED249}">
      <dgm:prSet/>
      <dgm:spPr/>
      <dgm:t>
        <a:bodyPr/>
        <a:lstStyle/>
        <a:p>
          <a:endParaRPr lang="en-GB"/>
        </a:p>
      </dgm:t>
    </dgm:pt>
    <dgm:pt modelId="{9171FA25-14C3-46B1-A524-D14E4A0BDFAE}" type="sibTrans" cxnId="{743E7248-3B69-4AFC-BFA7-FE70937ED249}">
      <dgm:prSet/>
      <dgm:spPr/>
      <dgm:t>
        <a:bodyPr/>
        <a:lstStyle/>
        <a:p>
          <a:endParaRPr lang="en-GB"/>
        </a:p>
      </dgm:t>
    </dgm:pt>
    <dgm:pt modelId="{1BE50CB2-29DD-4668-8D62-4DD665D18732}">
      <dgm:prSet custT="1"/>
      <dgm:spPr>
        <a:solidFill>
          <a:srgbClr val="FF0000"/>
        </a:solidFill>
      </dgm:spPr>
      <dgm:t>
        <a:bodyPr/>
        <a:lstStyle/>
        <a:p>
          <a:r>
            <a:rPr lang="en-GB" sz="1000" dirty="0"/>
            <a:t>Inequity</a:t>
          </a:r>
        </a:p>
      </dgm:t>
    </dgm:pt>
    <dgm:pt modelId="{97DB781C-1377-4949-AB5D-2B16ACD7EF86}" type="parTrans" cxnId="{506D951C-47A0-4F73-9D72-DDC56A91D61C}">
      <dgm:prSet/>
      <dgm:spPr/>
      <dgm:t>
        <a:bodyPr/>
        <a:lstStyle/>
        <a:p>
          <a:endParaRPr lang="en-GB"/>
        </a:p>
      </dgm:t>
    </dgm:pt>
    <dgm:pt modelId="{BF4C0445-052F-4ABF-A217-F091CAFCBFDF}" type="sibTrans" cxnId="{506D951C-47A0-4F73-9D72-DDC56A91D61C}">
      <dgm:prSet/>
      <dgm:spPr/>
      <dgm:t>
        <a:bodyPr/>
        <a:lstStyle/>
        <a:p>
          <a:endParaRPr lang="en-GB"/>
        </a:p>
      </dgm:t>
    </dgm:pt>
    <dgm:pt modelId="{2F87AA29-F24E-4BA8-972F-211911D3242B}">
      <dgm:prSet custT="1"/>
      <dgm:spPr>
        <a:solidFill>
          <a:srgbClr val="FF0000"/>
        </a:solidFill>
      </dgm:spPr>
      <dgm:t>
        <a:bodyPr/>
        <a:lstStyle/>
        <a:p>
          <a:r>
            <a:rPr lang="en-GB" sz="1000" dirty="0"/>
            <a:t>Commodity driven</a:t>
          </a:r>
        </a:p>
      </dgm:t>
    </dgm:pt>
    <dgm:pt modelId="{6D97537B-FFBC-455A-BD69-CDEE276CFA5B}" type="parTrans" cxnId="{9B1F3DED-0871-4B2C-8953-98097D5326AD}">
      <dgm:prSet/>
      <dgm:spPr/>
      <dgm:t>
        <a:bodyPr/>
        <a:lstStyle/>
        <a:p>
          <a:endParaRPr lang="en-GB"/>
        </a:p>
      </dgm:t>
    </dgm:pt>
    <dgm:pt modelId="{5D816482-3B2B-4E28-9A6A-E3D2DD5A6930}" type="sibTrans" cxnId="{9B1F3DED-0871-4B2C-8953-98097D5326AD}">
      <dgm:prSet/>
      <dgm:spPr/>
      <dgm:t>
        <a:bodyPr/>
        <a:lstStyle/>
        <a:p>
          <a:endParaRPr lang="en-GB"/>
        </a:p>
      </dgm:t>
    </dgm:pt>
    <dgm:pt modelId="{3F559012-F230-4B40-B1BA-20661FEED4F6}">
      <dgm:prSet custT="1"/>
      <dgm:spPr>
        <a:solidFill>
          <a:srgbClr val="FF0000"/>
        </a:solidFill>
      </dgm:spPr>
      <dgm:t>
        <a:bodyPr/>
        <a:lstStyle/>
        <a:p>
          <a:r>
            <a:rPr lang="en-GB" sz="1000" dirty="0">
              <a:highlight>
                <a:srgbClr val="FF0000"/>
              </a:highlight>
            </a:rPr>
            <a:t>Lubricant gap</a:t>
          </a:r>
        </a:p>
      </dgm:t>
    </dgm:pt>
    <dgm:pt modelId="{4F3398D2-5C91-434B-8332-F7819703AE28}" type="parTrans" cxnId="{F9B0C5D6-8F59-44A7-AB9F-BEAE372463FA}">
      <dgm:prSet/>
      <dgm:spPr/>
      <dgm:t>
        <a:bodyPr/>
        <a:lstStyle/>
        <a:p>
          <a:endParaRPr lang="en-GB"/>
        </a:p>
      </dgm:t>
    </dgm:pt>
    <dgm:pt modelId="{15F69077-BB0F-4545-8EA2-F855B8D35F99}" type="sibTrans" cxnId="{F9B0C5D6-8F59-44A7-AB9F-BEAE372463FA}">
      <dgm:prSet/>
      <dgm:spPr/>
      <dgm:t>
        <a:bodyPr/>
        <a:lstStyle/>
        <a:p>
          <a:endParaRPr lang="en-GB"/>
        </a:p>
      </dgm:t>
    </dgm:pt>
    <dgm:pt modelId="{10F093E6-9492-454F-B11E-255C3BCFF840}">
      <dgm:prSet custT="1"/>
      <dgm:spPr>
        <a:solidFill>
          <a:srgbClr val="FF0000"/>
        </a:solidFill>
      </dgm:spPr>
      <dgm:t>
        <a:bodyPr/>
        <a:lstStyle/>
        <a:p>
          <a:r>
            <a:rPr lang="en-GB" sz="1000" dirty="0"/>
            <a:t>Barriers</a:t>
          </a:r>
        </a:p>
      </dgm:t>
    </dgm:pt>
    <dgm:pt modelId="{7514F72C-C4B6-4662-91F6-1640D68C9144}" type="parTrans" cxnId="{927423D8-089D-491B-934A-CE2DF2787C4B}">
      <dgm:prSet/>
      <dgm:spPr/>
      <dgm:t>
        <a:bodyPr/>
        <a:lstStyle/>
        <a:p>
          <a:endParaRPr lang="en-GB"/>
        </a:p>
      </dgm:t>
    </dgm:pt>
    <dgm:pt modelId="{2E425B15-42DF-4AC9-8C66-0DBC8E6D495C}" type="sibTrans" cxnId="{927423D8-089D-491B-934A-CE2DF2787C4B}">
      <dgm:prSet/>
      <dgm:spPr/>
      <dgm:t>
        <a:bodyPr/>
        <a:lstStyle/>
        <a:p>
          <a:endParaRPr lang="en-GB"/>
        </a:p>
      </dgm:t>
    </dgm:pt>
    <dgm:pt modelId="{9EF9AEAA-BFDC-40D2-9222-D303670F921D}" type="pres">
      <dgm:prSet presAssocID="{3AFA93FC-A202-4C97-89E4-576F858C5CE4}" presName="cycle" presStyleCnt="0">
        <dgm:presLayoutVars>
          <dgm:dir/>
          <dgm:resizeHandles val="exact"/>
        </dgm:presLayoutVars>
      </dgm:prSet>
      <dgm:spPr/>
      <dgm:t>
        <a:bodyPr/>
        <a:lstStyle/>
        <a:p>
          <a:endParaRPr lang="en-US"/>
        </a:p>
      </dgm:t>
    </dgm:pt>
    <dgm:pt modelId="{1AFAB9B2-D8B6-4552-B38E-17A4E406966E}" type="pres">
      <dgm:prSet presAssocID="{44C9CA0A-5D1C-4872-A59D-FA97AD51D1B0}" presName="node" presStyleLbl="node1" presStyleIdx="0" presStyleCnt="10">
        <dgm:presLayoutVars>
          <dgm:bulletEnabled val="1"/>
        </dgm:presLayoutVars>
      </dgm:prSet>
      <dgm:spPr>
        <a:prstGeom prst="flowChartConnector">
          <a:avLst/>
        </a:prstGeom>
      </dgm:spPr>
      <dgm:t>
        <a:bodyPr/>
        <a:lstStyle/>
        <a:p>
          <a:endParaRPr lang="en-US"/>
        </a:p>
      </dgm:t>
    </dgm:pt>
    <dgm:pt modelId="{AEFD9812-A544-463D-A5BF-82E3DCA98A82}" type="pres">
      <dgm:prSet presAssocID="{5400C9AF-B9D2-4FDB-87E9-8BC4E7A99315}" presName="sibTrans" presStyleLbl="sibTrans2D1" presStyleIdx="0" presStyleCnt="10"/>
      <dgm:spPr/>
      <dgm:t>
        <a:bodyPr/>
        <a:lstStyle/>
        <a:p>
          <a:endParaRPr lang="en-US"/>
        </a:p>
      </dgm:t>
    </dgm:pt>
    <dgm:pt modelId="{A868E254-B05D-4ED0-89CD-75C313A267B2}" type="pres">
      <dgm:prSet presAssocID="{5400C9AF-B9D2-4FDB-87E9-8BC4E7A99315}" presName="connectorText" presStyleLbl="sibTrans2D1" presStyleIdx="0" presStyleCnt="10"/>
      <dgm:spPr/>
      <dgm:t>
        <a:bodyPr/>
        <a:lstStyle/>
        <a:p>
          <a:endParaRPr lang="en-US"/>
        </a:p>
      </dgm:t>
    </dgm:pt>
    <dgm:pt modelId="{132A771F-8324-4BE2-9B66-503BD0BC0AC7}" type="pres">
      <dgm:prSet presAssocID="{3F559012-F230-4B40-B1BA-20661FEED4F6}" presName="node" presStyleLbl="node1" presStyleIdx="1" presStyleCnt="10">
        <dgm:presLayoutVars>
          <dgm:bulletEnabled val="1"/>
        </dgm:presLayoutVars>
      </dgm:prSet>
      <dgm:spPr/>
      <dgm:t>
        <a:bodyPr/>
        <a:lstStyle/>
        <a:p>
          <a:endParaRPr lang="en-US"/>
        </a:p>
      </dgm:t>
    </dgm:pt>
    <dgm:pt modelId="{14F79373-AF84-4F22-82A7-45253CE2B490}" type="pres">
      <dgm:prSet presAssocID="{15F69077-BB0F-4545-8EA2-F855B8D35F99}" presName="sibTrans" presStyleLbl="sibTrans2D1" presStyleIdx="1" presStyleCnt="10"/>
      <dgm:spPr/>
      <dgm:t>
        <a:bodyPr/>
        <a:lstStyle/>
        <a:p>
          <a:endParaRPr lang="en-US"/>
        </a:p>
      </dgm:t>
    </dgm:pt>
    <dgm:pt modelId="{7F33646E-150D-4DD9-9FB1-EFC715F58B98}" type="pres">
      <dgm:prSet presAssocID="{15F69077-BB0F-4545-8EA2-F855B8D35F99}" presName="connectorText" presStyleLbl="sibTrans2D1" presStyleIdx="1" presStyleCnt="10"/>
      <dgm:spPr/>
      <dgm:t>
        <a:bodyPr/>
        <a:lstStyle/>
        <a:p>
          <a:endParaRPr lang="en-US"/>
        </a:p>
      </dgm:t>
    </dgm:pt>
    <dgm:pt modelId="{4424ECE0-0211-4EDD-AD8D-953E86B3A753}" type="pres">
      <dgm:prSet presAssocID="{10F093E6-9492-454F-B11E-255C3BCFF840}" presName="node" presStyleLbl="node1" presStyleIdx="2" presStyleCnt="10">
        <dgm:presLayoutVars>
          <dgm:bulletEnabled val="1"/>
        </dgm:presLayoutVars>
      </dgm:prSet>
      <dgm:spPr/>
      <dgm:t>
        <a:bodyPr/>
        <a:lstStyle/>
        <a:p>
          <a:endParaRPr lang="en-US"/>
        </a:p>
      </dgm:t>
    </dgm:pt>
    <dgm:pt modelId="{C7566522-758B-4E74-9DFA-C3E81823802A}" type="pres">
      <dgm:prSet presAssocID="{2E425B15-42DF-4AC9-8C66-0DBC8E6D495C}" presName="sibTrans" presStyleLbl="sibTrans2D1" presStyleIdx="2" presStyleCnt="10"/>
      <dgm:spPr/>
      <dgm:t>
        <a:bodyPr/>
        <a:lstStyle/>
        <a:p>
          <a:endParaRPr lang="en-US"/>
        </a:p>
      </dgm:t>
    </dgm:pt>
    <dgm:pt modelId="{89844748-C964-403B-8DB6-AB80E0A5BEFB}" type="pres">
      <dgm:prSet presAssocID="{2E425B15-42DF-4AC9-8C66-0DBC8E6D495C}" presName="connectorText" presStyleLbl="sibTrans2D1" presStyleIdx="2" presStyleCnt="10"/>
      <dgm:spPr/>
      <dgm:t>
        <a:bodyPr/>
        <a:lstStyle/>
        <a:p>
          <a:endParaRPr lang="en-US"/>
        </a:p>
      </dgm:t>
    </dgm:pt>
    <dgm:pt modelId="{1F8A3AF7-D7FC-461B-8671-995929BAFEDE}" type="pres">
      <dgm:prSet presAssocID="{F9596CBD-BEF6-464A-91E8-90CE3EBD8708}" presName="node" presStyleLbl="node1" presStyleIdx="3" presStyleCnt="10">
        <dgm:presLayoutVars>
          <dgm:bulletEnabled val="1"/>
        </dgm:presLayoutVars>
      </dgm:prSet>
      <dgm:spPr>
        <a:prstGeom prst="flowChartConnector">
          <a:avLst/>
        </a:prstGeom>
      </dgm:spPr>
      <dgm:t>
        <a:bodyPr/>
        <a:lstStyle/>
        <a:p>
          <a:endParaRPr lang="en-US"/>
        </a:p>
      </dgm:t>
    </dgm:pt>
    <dgm:pt modelId="{3357DD8A-6841-4449-A107-C77C731C01F0}" type="pres">
      <dgm:prSet presAssocID="{9171FA25-14C3-46B1-A524-D14E4A0BDFAE}" presName="sibTrans" presStyleLbl="sibTrans2D1" presStyleIdx="3" presStyleCnt="10"/>
      <dgm:spPr/>
      <dgm:t>
        <a:bodyPr/>
        <a:lstStyle/>
        <a:p>
          <a:endParaRPr lang="en-US"/>
        </a:p>
      </dgm:t>
    </dgm:pt>
    <dgm:pt modelId="{96F83761-6E3E-45F8-9D33-CA9A4E6AA1AE}" type="pres">
      <dgm:prSet presAssocID="{9171FA25-14C3-46B1-A524-D14E4A0BDFAE}" presName="connectorText" presStyleLbl="sibTrans2D1" presStyleIdx="3" presStyleCnt="10"/>
      <dgm:spPr/>
      <dgm:t>
        <a:bodyPr/>
        <a:lstStyle/>
        <a:p>
          <a:endParaRPr lang="en-US"/>
        </a:p>
      </dgm:t>
    </dgm:pt>
    <dgm:pt modelId="{0E206DF7-1E1A-4B1F-A212-BE5651D48A0E}" type="pres">
      <dgm:prSet presAssocID="{2F87AA29-F24E-4BA8-972F-211911D3242B}" presName="node" presStyleLbl="node1" presStyleIdx="4" presStyleCnt="10">
        <dgm:presLayoutVars>
          <dgm:bulletEnabled val="1"/>
        </dgm:presLayoutVars>
      </dgm:prSet>
      <dgm:spPr>
        <a:prstGeom prst="flowChartConnector">
          <a:avLst/>
        </a:prstGeom>
      </dgm:spPr>
      <dgm:t>
        <a:bodyPr/>
        <a:lstStyle/>
        <a:p>
          <a:endParaRPr lang="en-US"/>
        </a:p>
      </dgm:t>
    </dgm:pt>
    <dgm:pt modelId="{C2B613D5-E030-482D-8605-56566A07ADD4}" type="pres">
      <dgm:prSet presAssocID="{5D816482-3B2B-4E28-9A6A-E3D2DD5A6930}" presName="sibTrans" presStyleLbl="sibTrans2D1" presStyleIdx="4" presStyleCnt="10"/>
      <dgm:spPr/>
      <dgm:t>
        <a:bodyPr/>
        <a:lstStyle/>
        <a:p>
          <a:endParaRPr lang="en-US"/>
        </a:p>
      </dgm:t>
    </dgm:pt>
    <dgm:pt modelId="{E926EDB6-6497-4D69-A417-FEAD0BD69689}" type="pres">
      <dgm:prSet presAssocID="{5D816482-3B2B-4E28-9A6A-E3D2DD5A6930}" presName="connectorText" presStyleLbl="sibTrans2D1" presStyleIdx="4" presStyleCnt="10"/>
      <dgm:spPr/>
      <dgm:t>
        <a:bodyPr/>
        <a:lstStyle/>
        <a:p>
          <a:endParaRPr lang="en-US"/>
        </a:p>
      </dgm:t>
    </dgm:pt>
    <dgm:pt modelId="{1AD0EE58-06A8-45A9-8977-778CF64BCA8F}" type="pres">
      <dgm:prSet presAssocID="{1BE50CB2-29DD-4668-8D62-4DD665D18732}" presName="node" presStyleLbl="node1" presStyleIdx="5" presStyleCnt="10">
        <dgm:presLayoutVars>
          <dgm:bulletEnabled val="1"/>
        </dgm:presLayoutVars>
      </dgm:prSet>
      <dgm:spPr>
        <a:prstGeom prst="flowChartConnector">
          <a:avLst/>
        </a:prstGeom>
      </dgm:spPr>
      <dgm:t>
        <a:bodyPr/>
        <a:lstStyle/>
        <a:p>
          <a:endParaRPr lang="en-US"/>
        </a:p>
      </dgm:t>
    </dgm:pt>
    <dgm:pt modelId="{F6D405AB-93BB-4F7F-9EB9-860237927867}" type="pres">
      <dgm:prSet presAssocID="{BF4C0445-052F-4ABF-A217-F091CAFCBFDF}" presName="sibTrans" presStyleLbl="sibTrans2D1" presStyleIdx="5" presStyleCnt="10"/>
      <dgm:spPr/>
      <dgm:t>
        <a:bodyPr/>
        <a:lstStyle/>
        <a:p>
          <a:endParaRPr lang="en-US"/>
        </a:p>
      </dgm:t>
    </dgm:pt>
    <dgm:pt modelId="{480CE1D1-C1F2-4C3B-B847-F3286D547C9E}" type="pres">
      <dgm:prSet presAssocID="{BF4C0445-052F-4ABF-A217-F091CAFCBFDF}" presName="connectorText" presStyleLbl="sibTrans2D1" presStyleIdx="5" presStyleCnt="10"/>
      <dgm:spPr/>
      <dgm:t>
        <a:bodyPr/>
        <a:lstStyle/>
        <a:p>
          <a:endParaRPr lang="en-US"/>
        </a:p>
      </dgm:t>
    </dgm:pt>
    <dgm:pt modelId="{A62853DB-ACC0-427F-8F81-D3C2108E3578}" type="pres">
      <dgm:prSet presAssocID="{33D6C435-2290-48BF-BA76-0C39F2C3FF5A}" presName="node" presStyleLbl="node1" presStyleIdx="6" presStyleCnt="10">
        <dgm:presLayoutVars>
          <dgm:bulletEnabled val="1"/>
        </dgm:presLayoutVars>
      </dgm:prSet>
      <dgm:spPr>
        <a:prstGeom prst="flowChartConnector">
          <a:avLst/>
        </a:prstGeom>
      </dgm:spPr>
      <dgm:t>
        <a:bodyPr/>
        <a:lstStyle/>
        <a:p>
          <a:endParaRPr lang="en-US"/>
        </a:p>
      </dgm:t>
    </dgm:pt>
    <dgm:pt modelId="{EE1DED2E-16DC-4273-B98E-D5A8716239B5}" type="pres">
      <dgm:prSet presAssocID="{76241065-1FE1-487A-B6FB-099DBBECDA09}" presName="sibTrans" presStyleLbl="sibTrans2D1" presStyleIdx="6" presStyleCnt="10"/>
      <dgm:spPr/>
      <dgm:t>
        <a:bodyPr/>
        <a:lstStyle/>
        <a:p>
          <a:endParaRPr lang="en-US"/>
        </a:p>
      </dgm:t>
    </dgm:pt>
    <dgm:pt modelId="{DB1A4EA0-37FD-4367-B1F7-20D26D5F9F98}" type="pres">
      <dgm:prSet presAssocID="{76241065-1FE1-487A-B6FB-099DBBECDA09}" presName="connectorText" presStyleLbl="sibTrans2D1" presStyleIdx="6" presStyleCnt="10"/>
      <dgm:spPr/>
      <dgm:t>
        <a:bodyPr/>
        <a:lstStyle/>
        <a:p>
          <a:endParaRPr lang="en-US"/>
        </a:p>
      </dgm:t>
    </dgm:pt>
    <dgm:pt modelId="{96695992-FB33-473C-BED1-1AEA2AA345F5}" type="pres">
      <dgm:prSet presAssocID="{DF5CD861-4D4C-4C36-9CDB-A2F19CEDA430}" presName="node" presStyleLbl="node1" presStyleIdx="7" presStyleCnt="10">
        <dgm:presLayoutVars>
          <dgm:bulletEnabled val="1"/>
        </dgm:presLayoutVars>
      </dgm:prSet>
      <dgm:spPr>
        <a:prstGeom prst="flowChartConnector">
          <a:avLst/>
        </a:prstGeom>
      </dgm:spPr>
      <dgm:t>
        <a:bodyPr/>
        <a:lstStyle/>
        <a:p>
          <a:endParaRPr lang="en-US"/>
        </a:p>
      </dgm:t>
    </dgm:pt>
    <dgm:pt modelId="{77EDE2E5-84E6-4B21-9457-B460EEADBF0D}" type="pres">
      <dgm:prSet presAssocID="{4F90E9B9-3F95-4F8A-8F64-70534EC72B9F}" presName="sibTrans" presStyleLbl="sibTrans2D1" presStyleIdx="7" presStyleCnt="10"/>
      <dgm:spPr/>
      <dgm:t>
        <a:bodyPr/>
        <a:lstStyle/>
        <a:p>
          <a:endParaRPr lang="en-US"/>
        </a:p>
      </dgm:t>
    </dgm:pt>
    <dgm:pt modelId="{F1634F72-7174-4221-8099-593588BE9CA4}" type="pres">
      <dgm:prSet presAssocID="{4F90E9B9-3F95-4F8A-8F64-70534EC72B9F}" presName="connectorText" presStyleLbl="sibTrans2D1" presStyleIdx="7" presStyleCnt="10"/>
      <dgm:spPr/>
      <dgm:t>
        <a:bodyPr/>
        <a:lstStyle/>
        <a:p>
          <a:endParaRPr lang="en-US"/>
        </a:p>
      </dgm:t>
    </dgm:pt>
    <dgm:pt modelId="{7C18CC67-A186-48A4-91F5-2778C56855A9}" type="pres">
      <dgm:prSet presAssocID="{AB61B3E0-895E-45F3-9271-8018C53E6BAF}" presName="node" presStyleLbl="node1" presStyleIdx="8" presStyleCnt="10">
        <dgm:presLayoutVars>
          <dgm:bulletEnabled val="1"/>
        </dgm:presLayoutVars>
      </dgm:prSet>
      <dgm:spPr>
        <a:prstGeom prst="flowChartConnector">
          <a:avLst/>
        </a:prstGeom>
      </dgm:spPr>
      <dgm:t>
        <a:bodyPr/>
        <a:lstStyle/>
        <a:p>
          <a:endParaRPr lang="en-US"/>
        </a:p>
      </dgm:t>
    </dgm:pt>
    <dgm:pt modelId="{ECA666DE-D11D-499A-BE5A-8AA3F6517CC5}" type="pres">
      <dgm:prSet presAssocID="{22F57967-9077-4377-BAFE-0AFC77B2EB52}" presName="sibTrans" presStyleLbl="sibTrans2D1" presStyleIdx="8" presStyleCnt="10"/>
      <dgm:spPr/>
      <dgm:t>
        <a:bodyPr/>
        <a:lstStyle/>
        <a:p>
          <a:endParaRPr lang="en-US"/>
        </a:p>
      </dgm:t>
    </dgm:pt>
    <dgm:pt modelId="{EA303C8C-4AB8-4641-B6FD-01BC3C127625}" type="pres">
      <dgm:prSet presAssocID="{22F57967-9077-4377-BAFE-0AFC77B2EB52}" presName="connectorText" presStyleLbl="sibTrans2D1" presStyleIdx="8" presStyleCnt="10"/>
      <dgm:spPr/>
      <dgm:t>
        <a:bodyPr/>
        <a:lstStyle/>
        <a:p>
          <a:endParaRPr lang="en-US"/>
        </a:p>
      </dgm:t>
    </dgm:pt>
    <dgm:pt modelId="{9F2D6D53-0F23-4263-A670-FCADC421053D}" type="pres">
      <dgm:prSet presAssocID="{52A0CEDD-9153-42FA-819B-1CA11CD76F75}" presName="node" presStyleLbl="node1" presStyleIdx="9" presStyleCnt="10">
        <dgm:presLayoutVars>
          <dgm:bulletEnabled val="1"/>
        </dgm:presLayoutVars>
      </dgm:prSet>
      <dgm:spPr>
        <a:prstGeom prst="flowChartConnector">
          <a:avLst/>
        </a:prstGeom>
      </dgm:spPr>
      <dgm:t>
        <a:bodyPr/>
        <a:lstStyle/>
        <a:p>
          <a:endParaRPr lang="en-US"/>
        </a:p>
      </dgm:t>
    </dgm:pt>
    <dgm:pt modelId="{DDCA5B97-318A-4C6D-85E9-D661F5F6E3B0}" type="pres">
      <dgm:prSet presAssocID="{36689F5E-E625-4273-A1D7-0CEB1F82C019}" presName="sibTrans" presStyleLbl="sibTrans2D1" presStyleIdx="9" presStyleCnt="10"/>
      <dgm:spPr/>
      <dgm:t>
        <a:bodyPr/>
        <a:lstStyle/>
        <a:p>
          <a:endParaRPr lang="en-US"/>
        </a:p>
      </dgm:t>
    </dgm:pt>
    <dgm:pt modelId="{193ED65F-319F-4DF1-A8B9-C3B1964BE9AE}" type="pres">
      <dgm:prSet presAssocID="{36689F5E-E625-4273-A1D7-0CEB1F82C019}" presName="connectorText" presStyleLbl="sibTrans2D1" presStyleIdx="9" presStyleCnt="10"/>
      <dgm:spPr/>
      <dgm:t>
        <a:bodyPr/>
        <a:lstStyle/>
        <a:p>
          <a:endParaRPr lang="en-US"/>
        </a:p>
      </dgm:t>
    </dgm:pt>
  </dgm:ptLst>
  <dgm:cxnLst>
    <dgm:cxn modelId="{94F0FA29-90D1-4023-B74F-4B4F7B7784A1}" type="presOf" srcId="{BF4C0445-052F-4ABF-A217-F091CAFCBFDF}" destId="{480CE1D1-C1F2-4C3B-B847-F3286D547C9E}" srcOrd="1" destOrd="0" presId="urn:microsoft.com/office/officeart/2005/8/layout/cycle2"/>
    <dgm:cxn modelId="{23A0DB62-7ED0-4658-B858-8E8176D4C046}" type="presOf" srcId="{1BE50CB2-29DD-4668-8D62-4DD665D18732}" destId="{1AD0EE58-06A8-45A9-8977-778CF64BCA8F}" srcOrd="0" destOrd="0" presId="urn:microsoft.com/office/officeart/2005/8/layout/cycle2"/>
    <dgm:cxn modelId="{A1FC382A-C54D-49D0-B103-C5BD63805B3D}" type="presOf" srcId="{9171FA25-14C3-46B1-A524-D14E4A0BDFAE}" destId="{3357DD8A-6841-4449-A107-C77C731C01F0}" srcOrd="0" destOrd="0" presId="urn:microsoft.com/office/officeart/2005/8/layout/cycle2"/>
    <dgm:cxn modelId="{C0263484-7898-4DB4-85D3-9ED21879EF9E}" type="presOf" srcId="{76241065-1FE1-487A-B6FB-099DBBECDA09}" destId="{EE1DED2E-16DC-4273-B98E-D5A8716239B5}" srcOrd="0" destOrd="0" presId="urn:microsoft.com/office/officeart/2005/8/layout/cycle2"/>
    <dgm:cxn modelId="{6050FA3F-EAC8-43DB-9D18-CC1BECEB8A2C}" type="presOf" srcId="{DF5CD861-4D4C-4C36-9CDB-A2F19CEDA430}" destId="{96695992-FB33-473C-BED1-1AEA2AA345F5}" srcOrd="0" destOrd="0" presId="urn:microsoft.com/office/officeart/2005/8/layout/cycle2"/>
    <dgm:cxn modelId="{E09B5FFD-0C2A-42FC-88EA-246C79FD2F27}" type="presOf" srcId="{15F69077-BB0F-4545-8EA2-F855B8D35F99}" destId="{7F33646E-150D-4DD9-9FB1-EFC715F58B98}" srcOrd="1" destOrd="0" presId="urn:microsoft.com/office/officeart/2005/8/layout/cycle2"/>
    <dgm:cxn modelId="{119645E7-A116-4225-8292-C34D95AA2624}" srcId="{3AFA93FC-A202-4C97-89E4-576F858C5CE4}" destId="{DF5CD861-4D4C-4C36-9CDB-A2F19CEDA430}" srcOrd="7" destOrd="0" parTransId="{559771A1-23F1-40A2-8C64-3DB8F0F3539D}" sibTransId="{4F90E9B9-3F95-4F8A-8F64-70534EC72B9F}"/>
    <dgm:cxn modelId="{927423D8-089D-491B-934A-CE2DF2787C4B}" srcId="{3AFA93FC-A202-4C97-89E4-576F858C5CE4}" destId="{10F093E6-9492-454F-B11E-255C3BCFF840}" srcOrd="2" destOrd="0" parTransId="{7514F72C-C4B6-4662-91F6-1640D68C9144}" sibTransId="{2E425B15-42DF-4AC9-8C66-0DBC8E6D495C}"/>
    <dgm:cxn modelId="{7A44A802-98EB-483B-8D06-9F06BA0EB823}" type="presOf" srcId="{44C9CA0A-5D1C-4872-A59D-FA97AD51D1B0}" destId="{1AFAB9B2-D8B6-4552-B38E-17A4E406966E}" srcOrd="0" destOrd="0" presId="urn:microsoft.com/office/officeart/2005/8/layout/cycle2"/>
    <dgm:cxn modelId="{F9B0C5D6-8F59-44A7-AB9F-BEAE372463FA}" srcId="{3AFA93FC-A202-4C97-89E4-576F858C5CE4}" destId="{3F559012-F230-4B40-B1BA-20661FEED4F6}" srcOrd="1" destOrd="0" parTransId="{4F3398D2-5C91-434B-8332-F7819703AE28}" sibTransId="{15F69077-BB0F-4545-8EA2-F855B8D35F99}"/>
    <dgm:cxn modelId="{743E7248-3B69-4AFC-BFA7-FE70937ED249}" srcId="{3AFA93FC-A202-4C97-89E4-576F858C5CE4}" destId="{F9596CBD-BEF6-464A-91E8-90CE3EBD8708}" srcOrd="3" destOrd="0" parTransId="{F5CAC702-8A0F-4811-90D3-4F93B09F65CE}" sibTransId="{9171FA25-14C3-46B1-A524-D14E4A0BDFAE}"/>
    <dgm:cxn modelId="{D7FD9A2F-45A7-4476-81A8-A53679B17CCE}" type="presOf" srcId="{F9596CBD-BEF6-464A-91E8-90CE3EBD8708}" destId="{1F8A3AF7-D7FC-461B-8671-995929BAFEDE}" srcOrd="0" destOrd="0" presId="urn:microsoft.com/office/officeart/2005/8/layout/cycle2"/>
    <dgm:cxn modelId="{07DA81C9-8472-436D-ABF5-3894A96D25EE}" type="presOf" srcId="{2F87AA29-F24E-4BA8-972F-211911D3242B}" destId="{0E206DF7-1E1A-4B1F-A212-BE5651D48A0E}" srcOrd="0" destOrd="0" presId="urn:microsoft.com/office/officeart/2005/8/layout/cycle2"/>
    <dgm:cxn modelId="{A829429A-50E3-4881-8DE4-7E23FE52E127}" type="presOf" srcId="{AB61B3E0-895E-45F3-9271-8018C53E6BAF}" destId="{7C18CC67-A186-48A4-91F5-2778C56855A9}" srcOrd="0" destOrd="0" presId="urn:microsoft.com/office/officeart/2005/8/layout/cycle2"/>
    <dgm:cxn modelId="{E0237666-5099-48B7-8EBA-BC5812C1599C}" type="presOf" srcId="{2E425B15-42DF-4AC9-8C66-0DBC8E6D495C}" destId="{89844748-C964-403B-8DB6-AB80E0A5BEFB}" srcOrd="1" destOrd="0" presId="urn:microsoft.com/office/officeart/2005/8/layout/cycle2"/>
    <dgm:cxn modelId="{BFC59B1F-6695-4C45-8755-0657BE567854}" type="presOf" srcId="{5400C9AF-B9D2-4FDB-87E9-8BC4E7A99315}" destId="{AEFD9812-A544-463D-A5BF-82E3DCA98A82}" srcOrd="0" destOrd="0" presId="urn:microsoft.com/office/officeart/2005/8/layout/cycle2"/>
    <dgm:cxn modelId="{DC4F5A18-CC53-4B66-8480-D111CFF7B220}" type="presOf" srcId="{33D6C435-2290-48BF-BA76-0C39F2C3FF5A}" destId="{A62853DB-ACC0-427F-8F81-D3C2108E3578}" srcOrd="0" destOrd="0" presId="urn:microsoft.com/office/officeart/2005/8/layout/cycle2"/>
    <dgm:cxn modelId="{9BEDE7C7-5E6C-47CC-B856-2127E6864A1B}" type="presOf" srcId="{52A0CEDD-9153-42FA-819B-1CA11CD76F75}" destId="{9F2D6D53-0F23-4263-A670-FCADC421053D}" srcOrd="0" destOrd="0" presId="urn:microsoft.com/office/officeart/2005/8/layout/cycle2"/>
    <dgm:cxn modelId="{7E1D1DE7-6C34-4A7D-AD94-2152C0638F5F}" type="presOf" srcId="{15F69077-BB0F-4545-8EA2-F855B8D35F99}" destId="{14F79373-AF84-4F22-82A7-45253CE2B490}" srcOrd="0" destOrd="0" presId="urn:microsoft.com/office/officeart/2005/8/layout/cycle2"/>
    <dgm:cxn modelId="{CAD8B312-16EC-42E1-8455-C03C97BC5587}" srcId="{3AFA93FC-A202-4C97-89E4-576F858C5CE4}" destId="{44C9CA0A-5D1C-4872-A59D-FA97AD51D1B0}" srcOrd="0" destOrd="0" parTransId="{313BCD0D-DDDC-4BA9-A0F2-28D7E0482338}" sibTransId="{5400C9AF-B9D2-4FDB-87E9-8BC4E7A99315}"/>
    <dgm:cxn modelId="{9D69A00B-FD22-448A-9FE5-D78D21A3C2A6}" type="presOf" srcId="{76241065-1FE1-487A-B6FB-099DBBECDA09}" destId="{DB1A4EA0-37FD-4367-B1F7-20D26D5F9F98}" srcOrd="1" destOrd="0" presId="urn:microsoft.com/office/officeart/2005/8/layout/cycle2"/>
    <dgm:cxn modelId="{6AE4191F-16F5-47B1-B995-C7E31E44AAB5}" type="presOf" srcId="{22F57967-9077-4377-BAFE-0AFC77B2EB52}" destId="{ECA666DE-D11D-499A-BE5A-8AA3F6517CC5}" srcOrd="0" destOrd="0" presId="urn:microsoft.com/office/officeart/2005/8/layout/cycle2"/>
    <dgm:cxn modelId="{7F76013C-A429-430F-B322-7660CE0CA505}" type="presOf" srcId="{3AFA93FC-A202-4C97-89E4-576F858C5CE4}" destId="{9EF9AEAA-BFDC-40D2-9222-D303670F921D}" srcOrd="0" destOrd="0" presId="urn:microsoft.com/office/officeart/2005/8/layout/cycle2"/>
    <dgm:cxn modelId="{9BAB1C4C-A05A-460C-9D3D-735D5B33F672}" type="presOf" srcId="{5D816482-3B2B-4E28-9A6A-E3D2DD5A6930}" destId="{E926EDB6-6497-4D69-A417-FEAD0BD69689}" srcOrd="1" destOrd="0" presId="urn:microsoft.com/office/officeart/2005/8/layout/cycle2"/>
    <dgm:cxn modelId="{363EF6B6-2EAD-4DD3-930F-6184AECE30A3}" type="presOf" srcId="{5400C9AF-B9D2-4FDB-87E9-8BC4E7A99315}" destId="{A868E254-B05D-4ED0-89CD-75C313A267B2}" srcOrd="1" destOrd="0" presId="urn:microsoft.com/office/officeart/2005/8/layout/cycle2"/>
    <dgm:cxn modelId="{506D951C-47A0-4F73-9D72-DDC56A91D61C}" srcId="{3AFA93FC-A202-4C97-89E4-576F858C5CE4}" destId="{1BE50CB2-29DD-4668-8D62-4DD665D18732}" srcOrd="5" destOrd="0" parTransId="{97DB781C-1377-4949-AB5D-2B16ACD7EF86}" sibTransId="{BF4C0445-052F-4ABF-A217-F091CAFCBFDF}"/>
    <dgm:cxn modelId="{26A6BB62-A9D5-497C-A750-14F8BB8CBE0F}" srcId="{3AFA93FC-A202-4C97-89E4-576F858C5CE4}" destId="{33D6C435-2290-48BF-BA76-0C39F2C3FF5A}" srcOrd="6" destOrd="0" parTransId="{2F6ED3B1-B797-4DD5-9A91-9EC71C447379}" sibTransId="{76241065-1FE1-487A-B6FB-099DBBECDA09}"/>
    <dgm:cxn modelId="{E3DAD911-8A4F-46E4-86DF-17CE72BEB9A1}" type="presOf" srcId="{36689F5E-E625-4273-A1D7-0CEB1F82C019}" destId="{193ED65F-319F-4DF1-A8B9-C3B1964BE9AE}" srcOrd="1" destOrd="0" presId="urn:microsoft.com/office/officeart/2005/8/layout/cycle2"/>
    <dgm:cxn modelId="{E7CB953A-2C2B-4E19-BEA3-CDBD62109A81}" type="presOf" srcId="{10F093E6-9492-454F-B11E-255C3BCFF840}" destId="{4424ECE0-0211-4EDD-AD8D-953E86B3A753}" srcOrd="0" destOrd="0" presId="urn:microsoft.com/office/officeart/2005/8/layout/cycle2"/>
    <dgm:cxn modelId="{23A3EAED-3EB3-418C-B892-A81DFBB62D80}" srcId="{3AFA93FC-A202-4C97-89E4-576F858C5CE4}" destId="{52A0CEDD-9153-42FA-819B-1CA11CD76F75}" srcOrd="9" destOrd="0" parTransId="{2B924FF5-D702-417F-8957-832357615982}" sibTransId="{36689F5E-E625-4273-A1D7-0CEB1F82C019}"/>
    <dgm:cxn modelId="{1379F8B8-330E-42FB-ABA4-95044C70D9A5}" type="presOf" srcId="{4F90E9B9-3F95-4F8A-8F64-70534EC72B9F}" destId="{F1634F72-7174-4221-8099-593588BE9CA4}" srcOrd="1" destOrd="0" presId="urn:microsoft.com/office/officeart/2005/8/layout/cycle2"/>
    <dgm:cxn modelId="{D93F17C1-3625-4B4A-89FB-7A0498B3E170}" type="presOf" srcId="{BF4C0445-052F-4ABF-A217-F091CAFCBFDF}" destId="{F6D405AB-93BB-4F7F-9EB9-860237927867}" srcOrd="0" destOrd="0" presId="urn:microsoft.com/office/officeart/2005/8/layout/cycle2"/>
    <dgm:cxn modelId="{05B4120E-51DA-470B-A8E7-88A0E326655D}" type="presOf" srcId="{9171FA25-14C3-46B1-A524-D14E4A0BDFAE}" destId="{96F83761-6E3E-45F8-9D33-CA9A4E6AA1AE}" srcOrd="1" destOrd="0" presId="urn:microsoft.com/office/officeart/2005/8/layout/cycle2"/>
    <dgm:cxn modelId="{1851180C-7C2E-49C9-9747-7567D61ADE61}" type="presOf" srcId="{3F559012-F230-4B40-B1BA-20661FEED4F6}" destId="{132A771F-8324-4BE2-9B66-503BD0BC0AC7}" srcOrd="0" destOrd="0" presId="urn:microsoft.com/office/officeart/2005/8/layout/cycle2"/>
    <dgm:cxn modelId="{8B4130ED-FAFD-4BF4-A82D-51FB4CABF7AB}" type="presOf" srcId="{5D816482-3B2B-4E28-9A6A-E3D2DD5A6930}" destId="{C2B613D5-E030-482D-8605-56566A07ADD4}" srcOrd="0" destOrd="0" presId="urn:microsoft.com/office/officeart/2005/8/layout/cycle2"/>
    <dgm:cxn modelId="{916C7E1B-040D-4F55-8644-5202D5EEAE36}" type="presOf" srcId="{36689F5E-E625-4273-A1D7-0CEB1F82C019}" destId="{DDCA5B97-318A-4C6D-85E9-D661F5F6E3B0}" srcOrd="0" destOrd="0" presId="urn:microsoft.com/office/officeart/2005/8/layout/cycle2"/>
    <dgm:cxn modelId="{28FCDC3F-9240-49E9-920E-DC920180871A}" type="presOf" srcId="{2E425B15-42DF-4AC9-8C66-0DBC8E6D495C}" destId="{C7566522-758B-4E74-9DFA-C3E81823802A}" srcOrd="0" destOrd="0" presId="urn:microsoft.com/office/officeart/2005/8/layout/cycle2"/>
    <dgm:cxn modelId="{83F0E7BD-243A-40AF-897F-80155FD9A8FB}" type="presOf" srcId="{4F90E9B9-3F95-4F8A-8F64-70534EC72B9F}" destId="{77EDE2E5-84E6-4B21-9457-B460EEADBF0D}" srcOrd="0" destOrd="0" presId="urn:microsoft.com/office/officeart/2005/8/layout/cycle2"/>
    <dgm:cxn modelId="{9B1F3DED-0871-4B2C-8953-98097D5326AD}" srcId="{3AFA93FC-A202-4C97-89E4-576F858C5CE4}" destId="{2F87AA29-F24E-4BA8-972F-211911D3242B}" srcOrd="4" destOrd="0" parTransId="{6D97537B-FFBC-455A-BD69-CDEE276CFA5B}" sibTransId="{5D816482-3B2B-4E28-9A6A-E3D2DD5A6930}"/>
    <dgm:cxn modelId="{B86729E6-4E59-497C-A66E-602DC2B62075}" type="presOf" srcId="{22F57967-9077-4377-BAFE-0AFC77B2EB52}" destId="{EA303C8C-4AB8-4641-B6FD-01BC3C127625}" srcOrd="1" destOrd="0" presId="urn:microsoft.com/office/officeart/2005/8/layout/cycle2"/>
    <dgm:cxn modelId="{28CEEB7D-7FF2-4E68-8021-255F3CD08FE3}" srcId="{3AFA93FC-A202-4C97-89E4-576F858C5CE4}" destId="{AB61B3E0-895E-45F3-9271-8018C53E6BAF}" srcOrd="8" destOrd="0" parTransId="{A5D37410-7C2B-484A-A2A9-15EBB4B3BEF6}" sibTransId="{22F57967-9077-4377-BAFE-0AFC77B2EB52}"/>
    <dgm:cxn modelId="{9A68865F-8FD6-49FF-B9CC-F0720AE93ABB}" type="presParOf" srcId="{9EF9AEAA-BFDC-40D2-9222-D303670F921D}" destId="{1AFAB9B2-D8B6-4552-B38E-17A4E406966E}" srcOrd="0" destOrd="0" presId="urn:microsoft.com/office/officeart/2005/8/layout/cycle2"/>
    <dgm:cxn modelId="{CB81DBAE-A571-4E1A-B5E8-EC56EC92DDEB}" type="presParOf" srcId="{9EF9AEAA-BFDC-40D2-9222-D303670F921D}" destId="{AEFD9812-A544-463D-A5BF-82E3DCA98A82}" srcOrd="1" destOrd="0" presId="urn:microsoft.com/office/officeart/2005/8/layout/cycle2"/>
    <dgm:cxn modelId="{00906FA8-EE8D-42EC-B94D-FD6DE1C52BBE}" type="presParOf" srcId="{AEFD9812-A544-463D-A5BF-82E3DCA98A82}" destId="{A868E254-B05D-4ED0-89CD-75C313A267B2}" srcOrd="0" destOrd="0" presId="urn:microsoft.com/office/officeart/2005/8/layout/cycle2"/>
    <dgm:cxn modelId="{0085646D-315F-4DFC-B98E-F89EFA7D4AE6}" type="presParOf" srcId="{9EF9AEAA-BFDC-40D2-9222-D303670F921D}" destId="{132A771F-8324-4BE2-9B66-503BD0BC0AC7}" srcOrd="2" destOrd="0" presId="urn:microsoft.com/office/officeart/2005/8/layout/cycle2"/>
    <dgm:cxn modelId="{9F05A890-ACD2-430B-B2F8-A7748BDF5293}" type="presParOf" srcId="{9EF9AEAA-BFDC-40D2-9222-D303670F921D}" destId="{14F79373-AF84-4F22-82A7-45253CE2B490}" srcOrd="3" destOrd="0" presId="urn:microsoft.com/office/officeart/2005/8/layout/cycle2"/>
    <dgm:cxn modelId="{673CF065-75E2-4362-BE41-B52C0369F0D7}" type="presParOf" srcId="{14F79373-AF84-4F22-82A7-45253CE2B490}" destId="{7F33646E-150D-4DD9-9FB1-EFC715F58B98}" srcOrd="0" destOrd="0" presId="urn:microsoft.com/office/officeart/2005/8/layout/cycle2"/>
    <dgm:cxn modelId="{96692A8F-7D99-4024-9461-3148454720BF}" type="presParOf" srcId="{9EF9AEAA-BFDC-40D2-9222-D303670F921D}" destId="{4424ECE0-0211-4EDD-AD8D-953E86B3A753}" srcOrd="4" destOrd="0" presId="urn:microsoft.com/office/officeart/2005/8/layout/cycle2"/>
    <dgm:cxn modelId="{F2616E54-781E-4744-9EBF-B6D0745E5D39}" type="presParOf" srcId="{9EF9AEAA-BFDC-40D2-9222-D303670F921D}" destId="{C7566522-758B-4E74-9DFA-C3E81823802A}" srcOrd="5" destOrd="0" presId="urn:microsoft.com/office/officeart/2005/8/layout/cycle2"/>
    <dgm:cxn modelId="{9FFED2CD-49D8-4605-BFCB-A40F99DDC833}" type="presParOf" srcId="{C7566522-758B-4E74-9DFA-C3E81823802A}" destId="{89844748-C964-403B-8DB6-AB80E0A5BEFB}" srcOrd="0" destOrd="0" presId="urn:microsoft.com/office/officeart/2005/8/layout/cycle2"/>
    <dgm:cxn modelId="{93A9439D-1F73-471F-83FF-5D71CFE19A8C}" type="presParOf" srcId="{9EF9AEAA-BFDC-40D2-9222-D303670F921D}" destId="{1F8A3AF7-D7FC-461B-8671-995929BAFEDE}" srcOrd="6" destOrd="0" presId="urn:microsoft.com/office/officeart/2005/8/layout/cycle2"/>
    <dgm:cxn modelId="{A62CF001-5BC3-4E4C-9F0E-8AC3EA653447}" type="presParOf" srcId="{9EF9AEAA-BFDC-40D2-9222-D303670F921D}" destId="{3357DD8A-6841-4449-A107-C77C731C01F0}" srcOrd="7" destOrd="0" presId="urn:microsoft.com/office/officeart/2005/8/layout/cycle2"/>
    <dgm:cxn modelId="{EFC6A9FC-4E91-4183-8D35-45F0BCE4CBE8}" type="presParOf" srcId="{3357DD8A-6841-4449-A107-C77C731C01F0}" destId="{96F83761-6E3E-45F8-9D33-CA9A4E6AA1AE}" srcOrd="0" destOrd="0" presId="urn:microsoft.com/office/officeart/2005/8/layout/cycle2"/>
    <dgm:cxn modelId="{3A7D31B8-6FA5-43DF-9D57-A094B6A911DD}" type="presParOf" srcId="{9EF9AEAA-BFDC-40D2-9222-D303670F921D}" destId="{0E206DF7-1E1A-4B1F-A212-BE5651D48A0E}" srcOrd="8" destOrd="0" presId="urn:microsoft.com/office/officeart/2005/8/layout/cycle2"/>
    <dgm:cxn modelId="{8A834357-CAFD-4EF7-B5E5-0D904E31FD03}" type="presParOf" srcId="{9EF9AEAA-BFDC-40D2-9222-D303670F921D}" destId="{C2B613D5-E030-482D-8605-56566A07ADD4}" srcOrd="9" destOrd="0" presId="urn:microsoft.com/office/officeart/2005/8/layout/cycle2"/>
    <dgm:cxn modelId="{7F752CC9-CAFB-4857-827D-09F956E1FC91}" type="presParOf" srcId="{C2B613D5-E030-482D-8605-56566A07ADD4}" destId="{E926EDB6-6497-4D69-A417-FEAD0BD69689}" srcOrd="0" destOrd="0" presId="urn:microsoft.com/office/officeart/2005/8/layout/cycle2"/>
    <dgm:cxn modelId="{4714987E-0473-4857-B211-D61BD299E7CE}" type="presParOf" srcId="{9EF9AEAA-BFDC-40D2-9222-D303670F921D}" destId="{1AD0EE58-06A8-45A9-8977-778CF64BCA8F}" srcOrd="10" destOrd="0" presId="urn:microsoft.com/office/officeart/2005/8/layout/cycle2"/>
    <dgm:cxn modelId="{8EB26350-9C34-4727-81F1-13AADB034136}" type="presParOf" srcId="{9EF9AEAA-BFDC-40D2-9222-D303670F921D}" destId="{F6D405AB-93BB-4F7F-9EB9-860237927867}" srcOrd="11" destOrd="0" presId="urn:microsoft.com/office/officeart/2005/8/layout/cycle2"/>
    <dgm:cxn modelId="{BF325B67-78D4-448E-8CF7-47066EF83F2C}" type="presParOf" srcId="{F6D405AB-93BB-4F7F-9EB9-860237927867}" destId="{480CE1D1-C1F2-4C3B-B847-F3286D547C9E}" srcOrd="0" destOrd="0" presId="urn:microsoft.com/office/officeart/2005/8/layout/cycle2"/>
    <dgm:cxn modelId="{050419B5-B4F3-4893-999B-F74AD4B6615D}" type="presParOf" srcId="{9EF9AEAA-BFDC-40D2-9222-D303670F921D}" destId="{A62853DB-ACC0-427F-8F81-D3C2108E3578}" srcOrd="12" destOrd="0" presId="urn:microsoft.com/office/officeart/2005/8/layout/cycle2"/>
    <dgm:cxn modelId="{BEB6EBF7-E7B1-4502-BEC8-B80590735FDA}" type="presParOf" srcId="{9EF9AEAA-BFDC-40D2-9222-D303670F921D}" destId="{EE1DED2E-16DC-4273-B98E-D5A8716239B5}" srcOrd="13" destOrd="0" presId="urn:microsoft.com/office/officeart/2005/8/layout/cycle2"/>
    <dgm:cxn modelId="{2F7AC2EB-EA0C-420F-812F-9F0B4E2EB43E}" type="presParOf" srcId="{EE1DED2E-16DC-4273-B98E-D5A8716239B5}" destId="{DB1A4EA0-37FD-4367-B1F7-20D26D5F9F98}" srcOrd="0" destOrd="0" presId="urn:microsoft.com/office/officeart/2005/8/layout/cycle2"/>
    <dgm:cxn modelId="{697C5493-6FE1-4164-AB4E-D301978529C2}" type="presParOf" srcId="{9EF9AEAA-BFDC-40D2-9222-D303670F921D}" destId="{96695992-FB33-473C-BED1-1AEA2AA345F5}" srcOrd="14" destOrd="0" presId="urn:microsoft.com/office/officeart/2005/8/layout/cycle2"/>
    <dgm:cxn modelId="{30E50719-57D4-4A71-BCBD-CAAEEFB8C587}" type="presParOf" srcId="{9EF9AEAA-BFDC-40D2-9222-D303670F921D}" destId="{77EDE2E5-84E6-4B21-9457-B460EEADBF0D}" srcOrd="15" destOrd="0" presId="urn:microsoft.com/office/officeart/2005/8/layout/cycle2"/>
    <dgm:cxn modelId="{E0F48BFB-235F-4E5E-9D12-54D9B87900E9}" type="presParOf" srcId="{77EDE2E5-84E6-4B21-9457-B460EEADBF0D}" destId="{F1634F72-7174-4221-8099-593588BE9CA4}" srcOrd="0" destOrd="0" presId="urn:microsoft.com/office/officeart/2005/8/layout/cycle2"/>
    <dgm:cxn modelId="{0D41111B-0391-48DF-9C0F-661335E03D90}" type="presParOf" srcId="{9EF9AEAA-BFDC-40D2-9222-D303670F921D}" destId="{7C18CC67-A186-48A4-91F5-2778C56855A9}" srcOrd="16" destOrd="0" presId="urn:microsoft.com/office/officeart/2005/8/layout/cycle2"/>
    <dgm:cxn modelId="{2FA5F493-E7A5-4711-940A-CE235377D816}" type="presParOf" srcId="{9EF9AEAA-BFDC-40D2-9222-D303670F921D}" destId="{ECA666DE-D11D-499A-BE5A-8AA3F6517CC5}" srcOrd="17" destOrd="0" presId="urn:microsoft.com/office/officeart/2005/8/layout/cycle2"/>
    <dgm:cxn modelId="{B634B439-8F1A-44D5-9726-1AB2B0B5F9FA}" type="presParOf" srcId="{ECA666DE-D11D-499A-BE5A-8AA3F6517CC5}" destId="{EA303C8C-4AB8-4641-B6FD-01BC3C127625}" srcOrd="0" destOrd="0" presId="urn:microsoft.com/office/officeart/2005/8/layout/cycle2"/>
    <dgm:cxn modelId="{27E16D63-2285-42AB-9A6F-5F1E52B4ED3D}" type="presParOf" srcId="{9EF9AEAA-BFDC-40D2-9222-D303670F921D}" destId="{9F2D6D53-0F23-4263-A670-FCADC421053D}" srcOrd="18" destOrd="0" presId="urn:microsoft.com/office/officeart/2005/8/layout/cycle2"/>
    <dgm:cxn modelId="{070FCE1E-4794-466E-9CEB-DA8F327D9B0D}" type="presParOf" srcId="{9EF9AEAA-BFDC-40D2-9222-D303670F921D}" destId="{DDCA5B97-318A-4C6D-85E9-D661F5F6E3B0}" srcOrd="19" destOrd="0" presId="urn:microsoft.com/office/officeart/2005/8/layout/cycle2"/>
    <dgm:cxn modelId="{A5B8FA95-945A-4C0D-9B1A-98981CBE8492}" type="presParOf" srcId="{DDCA5B97-318A-4C6D-85E9-D661F5F6E3B0}" destId="{193ED65F-319F-4DF1-A8B9-C3B1964BE9AE}"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A93FC-A202-4C97-89E4-576F858C5CE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44C9CA0A-5D1C-4872-A59D-FA97AD51D1B0}">
      <dgm:prSet phldrT="[Text]" custT="1"/>
      <dgm:spPr>
        <a:solidFill>
          <a:srgbClr val="00B050"/>
        </a:solidFill>
      </dgm:spPr>
      <dgm:t>
        <a:bodyPr/>
        <a:lstStyle/>
        <a:p>
          <a:r>
            <a:rPr lang="en-GB" sz="1000" dirty="0"/>
            <a:t>TMA &amp; sustainability</a:t>
          </a:r>
        </a:p>
      </dgm:t>
    </dgm:pt>
    <dgm:pt modelId="{313BCD0D-DDDC-4BA9-A0F2-28D7E0482338}" type="parTrans" cxnId="{CAD8B312-16EC-42E1-8455-C03C97BC5587}">
      <dgm:prSet/>
      <dgm:spPr/>
      <dgm:t>
        <a:bodyPr/>
        <a:lstStyle/>
        <a:p>
          <a:endParaRPr lang="en-GB"/>
        </a:p>
      </dgm:t>
    </dgm:pt>
    <dgm:pt modelId="{5400C9AF-B9D2-4FDB-87E9-8BC4E7A99315}" type="sibTrans" cxnId="{CAD8B312-16EC-42E1-8455-C03C97BC5587}">
      <dgm:prSet/>
      <dgm:spPr/>
      <dgm:t>
        <a:bodyPr/>
        <a:lstStyle/>
        <a:p>
          <a:endParaRPr lang="en-GB"/>
        </a:p>
      </dgm:t>
    </dgm:pt>
    <dgm:pt modelId="{33D6C435-2290-48BF-BA76-0C39F2C3FF5A}">
      <dgm:prSet phldrT="[Text]" custT="1"/>
      <dgm:spPr>
        <a:solidFill>
          <a:srgbClr val="00B050"/>
        </a:solidFill>
      </dgm:spPr>
      <dgm:t>
        <a:bodyPr/>
        <a:lstStyle/>
        <a:p>
          <a:r>
            <a:rPr lang="en-GB" sz="1000" dirty="0"/>
            <a:t>Data &amp; Analytics</a:t>
          </a:r>
        </a:p>
      </dgm:t>
    </dgm:pt>
    <dgm:pt modelId="{2F6ED3B1-B797-4DD5-9A91-9EC71C447379}" type="parTrans" cxnId="{26A6BB62-A9D5-497C-A750-14F8BB8CBE0F}">
      <dgm:prSet/>
      <dgm:spPr/>
      <dgm:t>
        <a:bodyPr/>
        <a:lstStyle/>
        <a:p>
          <a:endParaRPr lang="en-GB"/>
        </a:p>
      </dgm:t>
    </dgm:pt>
    <dgm:pt modelId="{76241065-1FE1-487A-B6FB-099DBBECDA09}" type="sibTrans" cxnId="{26A6BB62-A9D5-497C-A750-14F8BB8CBE0F}">
      <dgm:prSet/>
      <dgm:spPr/>
      <dgm:t>
        <a:bodyPr/>
        <a:lstStyle/>
        <a:p>
          <a:endParaRPr lang="en-GB"/>
        </a:p>
      </dgm:t>
    </dgm:pt>
    <dgm:pt modelId="{DF5CD861-4D4C-4C36-9CDB-A2F19CEDA430}">
      <dgm:prSet phldrT="[Text]" custT="1"/>
      <dgm:spPr>
        <a:solidFill>
          <a:srgbClr val="00B050"/>
        </a:solidFill>
      </dgm:spPr>
      <dgm:t>
        <a:bodyPr/>
        <a:lstStyle/>
        <a:p>
          <a:r>
            <a:rPr lang="en-GB" sz="1000" dirty="0"/>
            <a:t>Availability and access</a:t>
          </a:r>
        </a:p>
      </dgm:t>
    </dgm:pt>
    <dgm:pt modelId="{559771A1-23F1-40A2-8C64-3DB8F0F3539D}" type="parTrans" cxnId="{119645E7-A116-4225-8292-C34D95AA2624}">
      <dgm:prSet/>
      <dgm:spPr/>
      <dgm:t>
        <a:bodyPr/>
        <a:lstStyle/>
        <a:p>
          <a:endParaRPr lang="en-GB"/>
        </a:p>
      </dgm:t>
    </dgm:pt>
    <dgm:pt modelId="{4F90E9B9-3F95-4F8A-8F64-70534EC72B9F}" type="sibTrans" cxnId="{119645E7-A116-4225-8292-C34D95AA2624}">
      <dgm:prSet/>
      <dgm:spPr/>
      <dgm:t>
        <a:bodyPr/>
        <a:lstStyle/>
        <a:p>
          <a:endParaRPr lang="en-GB"/>
        </a:p>
      </dgm:t>
    </dgm:pt>
    <dgm:pt modelId="{AB61B3E0-895E-45F3-9271-8018C53E6BAF}">
      <dgm:prSet phldrT="[Text]" custT="1"/>
      <dgm:spPr>
        <a:solidFill>
          <a:srgbClr val="00B050"/>
        </a:solidFill>
      </dgm:spPr>
      <dgm:t>
        <a:bodyPr/>
        <a:lstStyle/>
        <a:p>
          <a:r>
            <a:rPr lang="en-GB" sz="1000" dirty="0"/>
            <a:t>Demand  creation &amp; increased use</a:t>
          </a:r>
        </a:p>
      </dgm:t>
    </dgm:pt>
    <dgm:pt modelId="{A5D37410-7C2B-484A-A2A9-15EBB4B3BEF6}" type="parTrans" cxnId="{28CEEB7D-7FF2-4E68-8021-255F3CD08FE3}">
      <dgm:prSet/>
      <dgm:spPr/>
      <dgm:t>
        <a:bodyPr/>
        <a:lstStyle/>
        <a:p>
          <a:endParaRPr lang="en-GB"/>
        </a:p>
      </dgm:t>
    </dgm:pt>
    <dgm:pt modelId="{22F57967-9077-4377-BAFE-0AFC77B2EB52}" type="sibTrans" cxnId="{28CEEB7D-7FF2-4E68-8021-255F3CD08FE3}">
      <dgm:prSet/>
      <dgm:spPr/>
      <dgm:t>
        <a:bodyPr/>
        <a:lstStyle/>
        <a:p>
          <a:endParaRPr lang="en-GB"/>
        </a:p>
      </dgm:t>
    </dgm:pt>
    <dgm:pt modelId="{52A0CEDD-9153-42FA-819B-1CA11CD76F75}">
      <dgm:prSet phldrT="[Text]" custT="1"/>
      <dgm:spPr>
        <a:solidFill>
          <a:srgbClr val="00B050"/>
        </a:solidFill>
      </dgm:spPr>
      <dgm:t>
        <a:bodyPr/>
        <a:lstStyle/>
        <a:p>
          <a:r>
            <a:rPr lang="en-GB" sz="1000" dirty="0"/>
            <a:t>Investment</a:t>
          </a:r>
        </a:p>
      </dgm:t>
    </dgm:pt>
    <dgm:pt modelId="{2B924FF5-D702-417F-8957-832357615982}" type="parTrans" cxnId="{23A3EAED-3EB3-418C-B892-A81DFBB62D80}">
      <dgm:prSet/>
      <dgm:spPr/>
      <dgm:t>
        <a:bodyPr/>
        <a:lstStyle/>
        <a:p>
          <a:endParaRPr lang="en-GB"/>
        </a:p>
      </dgm:t>
    </dgm:pt>
    <dgm:pt modelId="{36689F5E-E625-4273-A1D7-0CEB1F82C019}" type="sibTrans" cxnId="{23A3EAED-3EB3-418C-B892-A81DFBB62D80}">
      <dgm:prSet/>
      <dgm:spPr/>
      <dgm:t>
        <a:bodyPr/>
        <a:lstStyle/>
        <a:p>
          <a:endParaRPr lang="en-GB"/>
        </a:p>
      </dgm:t>
    </dgm:pt>
    <dgm:pt modelId="{F9596CBD-BEF6-464A-91E8-90CE3EBD8708}">
      <dgm:prSet custT="1"/>
      <dgm:spPr>
        <a:solidFill>
          <a:srgbClr val="00B050"/>
        </a:solidFill>
      </dgm:spPr>
      <dgm:t>
        <a:bodyPr/>
        <a:lstStyle/>
        <a:p>
          <a:r>
            <a:rPr lang="en-GB" sz="1000" dirty="0"/>
            <a:t>Leadership &amp; partnerships</a:t>
          </a:r>
        </a:p>
      </dgm:t>
    </dgm:pt>
    <dgm:pt modelId="{F5CAC702-8A0F-4811-90D3-4F93B09F65CE}" type="parTrans" cxnId="{743E7248-3B69-4AFC-BFA7-FE70937ED249}">
      <dgm:prSet/>
      <dgm:spPr/>
      <dgm:t>
        <a:bodyPr/>
        <a:lstStyle/>
        <a:p>
          <a:endParaRPr lang="en-GB"/>
        </a:p>
      </dgm:t>
    </dgm:pt>
    <dgm:pt modelId="{9171FA25-14C3-46B1-A524-D14E4A0BDFAE}" type="sibTrans" cxnId="{743E7248-3B69-4AFC-BFA7-FE70937ED249}">
      <dgm:prSet/>
      <dgm:spPr/>
      <dgm:t>
        <a:bodyPr/>
        <a:lstStyle/>
        <a:p>
          <a:endParaRPr lang="en-GB"/>
        </a:p>
      </dgm:t>
    </dgm:pt>
    <dgm:pt modelId="{1BE50CB2-29DD-4668-8D62-4DD665D18732}">
      <dgm:prSet custT="1"/>
      <dgm:spPr>
        <a:solidFill>
          <a:srgbClr val="00B050"/>
        </a:solidFill>
      </dgm:spPr>
      <dgm:t>
        <a:bodyPr/>
        <a:lstStyle/>
        <a:p>
          <a:r>
            <a:rPr lang="en-GB" sz="1000" dirty="0"/>
            <a:t>Human rights &amp; people</a:t>
          </a:r>
        </a:p>
      </dgm:t>
    </dgm:pt>
    <dgm:pt modelId="{97DB781C-1377-4949-AB5D-2B16ACD7EF86}" type="parTrans" cxnId="{506D951C-47A0-4F73-9D72-DDC56A91D61C}">
      <dgm:prSet/>
      <dgm:spPr/>
      <dgm:t>
        <a:bodyPr/>
        <a:lstStyle/>
        <a:p>
          <a:endParaRPr lang="en-GB"/>
        </a:p>
      </dgm:t>
    </dgm:pt>
    <dgm:pt modelId="{BF4C0445-052F-4ABF-A217-F091CAFCBFDF}" type="sibTrans" cxnId="{506D951C-47A0-4F73-9D72-DDC56A91D61C}">
      <dgm:prSet/>
      <dgm:spPr/>
      <dgm:t>
        <a:bodyPr/>
        <a:lstStyle/>
        <a:p>
          <a:endParaRPr lang="en-GB"/>
        </a:p>
      </dgm:t>
    </dgm:pt>
    <dgm:pt modelId="{2F87AA29-F24E-4BA8-972F-211911D3242B}">
      <dgm:prSet custT="1"/>
      <dgm:spPr>
        <a:solidFill>
          <a:srgbClr val="00B050"/>
        </a:solidFill>
      </dgm:spPr>
      <dgm:t>
        <a:bodyPr/>
        <a:lstStyle/>
        <a:p>
          <a:r>
            <a:rPr lang="en-GB" sz="1000" dirty="0"/>
            <a:t>Accountability for results</a:t>
          </a:r>
        </a:p>
      </dgm:t>
    </dgm:pt>
    <dgm:pt modelId="{6D97537B-FFBC-455A-BD69-CDEE276CFA5B}" type="parTrans" cxnId="{9B1F3DED-0871-4B2C-8953-98097D5326AD}">
      <dgm:prSet/>
      <dgm:spPr/>
      <dgm:t>
        <a:bodyPr/>
        <a:lstStyle/>
        <a:p>
          <a:endParaRPr lang="en-GB"/>
        </a:p>
      </dgm:t>
    </dgm:pt>
    <dgm:pt modelId="{5D816482-3B2B-4E28-9A6A-E3D2DD5A6930}" type="sibTrans" cxnId="{9B1F3DED-0871-4B2C-8953-98097D5326AD}">
      <dgm:prSet/>
      <dgm:spPr/>
      <dgm:t>
        <a:bodyPr/>
        <a:lstStyle/>
        <a:p>
          <a:endParaRPr lang="en-GB"/>
        </a:p>
      </dgm:t>
    </dgm:pt>
    <dgm:pt modelId="{9A2D0359-5666-4BFF-B7C5-DAC8D5EB8CCE}">
      <dgm:prSet custT="1"/>
      <dgm:spPr>
        <a:solidFill>
          <a:srgbClr val="00B050"/>
        </a:solidFill>
      </dgm:spPr>
      <dgm:t>
        <a:bodyPr/>
        <a:lstStyle/>
        <a:p>
          <a:r>
            <a:rPr lang="en-GB" sz="1000" dirty="0"/>
            <a:t>Combination prevention packages</a:t>
          </a:r>
        </a:p>
      </dgm:t>
    </dgm:pt>
    <dgm:pt modelId="{52C7E430-D980-4FED-A2D8-E1D31A205962}" type="parTrans" cxnId="{682C1FB2-2E0B-43A7-B107-05A79715426C}">
      <dgm:prSet/>
      <dgm:spPr/>
      <dgm:t>
        <a:bodyPr/>
        <a:lstStyle/>
        <a:p>
          <a:endParaRPr lang="en-GB"/>
        </a:p>
      </dgm:t>
    </dgm:pt>
    <dgm:pt modelId="{A2A6EBEF-06B9-4E46-81C6-5BDA5E5D24DD}" type="sibTrans" cxnId="{682C1FB2-2E0B-43A7-B107-05A79715426C}">
      <dgm:prSet/>
      <dgm:spPr/>
      <dgm:t>
        <a:bodyPr/>
        <a:lstStyle/>
        <a:p>
          <a:endParaRPr lang="en-GB"/>
        </a:p>
      </dgm:t>
    </dgm:pt>
    <dgm:pt modelId="{9EF9AEAA-BFDC-40D2-9222-D303670F921D}" type="pres">
      <dgm:prSet presAssocID="{3AFA93FC-A202-4C97-89E4-576F858C5CE4}" presName="cycle" presStyleCnt="0">
        <dgm:presLayoutVars>
          <dgm:dir/>
          <dgm:resizeHandles val="exact"/>
        </dgm:presLayoutVars>
      </dgm:prSet>
      <dgm:spPr/>
      <dgm:t>
        <a:bodyPr/>
        <a:lstStyle/>
        <a:p>
          <a:endParaRPr lang="en-US"/>
        </a:p>
      </dgm:t>
    </dgm:pt>
    <dgm:pt modelId="{1AFAB9B2-D8B6-4552-B38E-17A4E406966E}" type="pres">
      <dgm:prSet presAssocID="{44C9CA0A-5D1C-4872-A59D-FA97AD51D1B0}" presName="node" presStyleLbl="node1" presStyleIdx="0" presStyleCnt="9">
        <dgm:presLayoutVars>
          <dgm:bulletEnabled val="1"/>
        </dgm:presLayoutVars>
      </dgm:prSet>
      <dgm:spPr/>
      <dgm:t>
        <a:bodyPr/>
        <a:lstStyle/>
        <a:p>
          <a:endParaRPr lang="en-US"/>
        </a:p>
      </dgm:t>
    </dgm:pt>
    <dgm:pt modelId="{AEFD9812-A544-463D-A5BF-82E3DCA98A82}" type="pres">
      <dgm:prSet presAssocID="{5400C9AF-B9D2-4FDB-87E9-8BC4E7A99315}" presName="sibTrans" presStyleLbl="sibTrans2D1" presStyleIdx="0" presStyleCnt="9"/>
      <dgm:spPr/>
      <dgm:t>
        <a:bodyPr/>
        <a:lstStyle/>
        <a:p>
          <a:endParaRPr lang="en-US"/>
        </a:p>
      </dgm:t>
    </dgm:pt>
    <dgm:pt modelId="{A868E254-B05D-4ED0-89CD-75C313A267B2}" type="pres">
      <dgm:prSet presAssocID="{5400C9AF-B9D2-4FDB-87E9-8BC4E7A99315}" presName="connectorText" presStyleLbl="sibTrans2D1" presStyleIdx="0" presStyleCnt="9"/>
      <dgm:spPr/>
      <dgm:t>
        <a:bodyPr/>
        <a:lstStyle/>
        <a:p>
          <a:endParaRPr lang="en-US"/>
        </a:p>
      </dgm:t>
    </dgm:pt>
    <dgm:pt modelId="{1F8A3AF7-D7FC-461B-8671-995929BAFEDE}" type="pres">
      <dgm:prSet presAssocID="{F9596CBD-BEF6-464A-91E8-90CE3EBD8708}" presName="node" presStyleLbl="node1" presStyleIdx="1" presStyleCnt="9">
        <dgm:presLayoutVars>
          <dgm:bulletEnabled val="1"/>
        </dgm:presLayoutVars>
      </dgm:prSet>
      <dgm:spPr/>
      <dgm:t>
        <a:bodyPr/>
        <a:lstStyle/>
        <a:p>
          <a:endParaRPr lang="en-US"/>
        </a:p>
      </dgm:t>
    </dgm:pt>
    <dgm:pt modelId="{3357DD8A-6841-4449-A107-C77C731C01F0}" type="pres">
      <dgm:prSet presAssocID="{9171FA25-14C3-46B1-A524-D14E4A0BDFAE}" presName="sibTrans" presStyleLbl="sibTrans2D1" presStyleIdx="1" presStyleCnt="9"/>
      <dgm:spPr/>
      <dgm:t>
        <a:bodyPr/>
        <a:lstStyle/>
        <a:p>
          <a:endParaRPr lang="en-US"/>
        </a:p>
      </dgm:t>
    </dgm:pt>
    <dgm:pt modelId="{96F83761-6E3E-45F8-9D33-CA9A4E6AA1AE}" type="pres">
      <dgm:prSet presAssocID="{9171FA25-14C3-46B1-A524-D14E4A0BDFAE}" presName="connectorText" presStyleLbl="sibTrans2D1" presStyleIdx="1" presStyleCnt="9"/>
      <dgm:spPr/>
      <dgm:t>
        <a:bodyPr/>
        <a:lstStyle/>
        <a:p>
          <a:endParaRPr lang="en-US"/>
        </a:p>
      </dgm:t>
    </dgm:pt>
    <dgm:pt modelId="{16BC47D1-0C9C-4FB1-AECA-53F43F0AD7DA}" type="pres">
      <dgm:prSet presAssocID="{9A2D0359-5666-4BFF-B7C5-DAC8D5EB8CCE}" presName="node" presStyleLbl="node1" presStyleIdx="2" presStyleCnt="9">
        <dgm:presLayoutVars>
          <dgm:bulletEnabled val="1"/>
        </dgm:presLayoutVars>
      </dgm:prSet>
      <dgm:spPr/>
      <dgm:t>
        <a:bodyPr/>
        <a:lstStyle/>
        <a:p>
          <a:endParaRPr lang="en-US"/>
        </a:p>
      </dgm:t>
    </dgm:pt>
    <dgm:pt modelId="{F059926C-E1AF-43A8-97D1-29924A2EEC2E}" type="pres">
      <dgm:prSet presAssocID="{A2A6EBEF-06B9-4E46-81C6-5BDA5E5D24DD}" presName="sibTrans" presStyleLbl="sibTrans2D1" presStyleIdx="2" presStyleCnt="9"/>
      <dgm:spPr/>
      <dgm:t>
        <a:bodyPr/>
        <a:lstStyle/>
        <a:p>
          <a:endParaRPr lang="en-US"/>
        </a:p>
      </dgm:t>
    </dgm:pt>
    <dgm:pt modelId="{6E3233A7-E9FA-48F4-9C37-13BD19A95F0A}" type="pres">
      <dgm:prSet presAssocID="{A2A6EBEF-06B9-4E46-81C6-5BDA5E5D24DD}" presName="connectorText" presStyleLbl="sibTrans2D1" presStyleIdx="2" presStyleCnt="9"/>
      <dgm:spPr/>
      <dgm:t>
        <a:bodyPr/>
        <a:lstStyle/>
        <a:p>
          <a:endParaRPr lang="en-US"/>
        </a:p>
      </dgm:t>
    </dgm:pt>
    <dgm:pt modelId="{0E206DF7-1E1A-4B1F-A212-BE5651D48A0E}" type="pres">
      <dgm:prSet presAssocID="{2F87AA29-F24E-4BA8-972F-211911D3242B}" presName="node" presStyleLbl="node1" presStyleIdx="3" presStyleCnt="9">
        <dgm:presLayoutVars>
          <dgm:bulletEnabled val="1"/>
        </dgm:presLayoutVars>
      </dgm:prSet>
      <dgm:spPr/>
      <dgm:t>
        <a:bodyPr/>
        <a:lstStyle/>
        <a:p>
          <a:endParaRPr lang="en-US"/>
        </a:p>
      </dgm:t>
    </dgm:pt>
    <dgm:pt modelId="{C2B613D5-E030-482D-8605-56566A07ADD4}" type="pres">
      <dgm:prSet presAssocID="{5D816482-3B2B-4E28-9A6A-E3D2DD5A6930}" presName="sibTrans" presStyleLbl="sibTrans2D1" presStyleIdx="3" presStyleCnt="9"/>
      <dgm:spPr/>
      <dgm:t>
        <a:bodyPr/>
        <a:lstStyle/>
        <a:p>
          <a:endParaRPr lang="en-US"/>
        </a:p>
      </dgm:t>
    </dgm:pt>
    <dgm:pt modelId="{E926EDB6-6497-4D69-A417-FEAD0BD69689}" type="pres">
      <dgm:prSet presAssocID="{5D816482-3B2B-4E28-9A6A-E3D2DD5A6930}" presName="connectorText" presStyleLbl="sibTrans2D1" presStyleIdx="3" presStyleCnt="9"/>
      <dgm:spPr/>
      <dgm:t>
        <a:bodyPr/>
        <a:lstStyle/>
        <a:p>
          <a:endParaRPr lang="en-US"/>
        </a:p>
      </dgm:t>
    </dgm:pt>
    <dgm:pt modelId="{1AD0EE58-06A8-45A9-8977-778CF64BCA8F}" type="pres">
      <dgm:prSet presAssocID="{1BE50CB2-29DD-4668-8D62-4DD665D18732}" presName="node" presStyleLbl="node1" presStyleIdx="4" presStyleCnt="9">
        <dgm:presLayoutVars>
          <dgm:bulletEnabled val="1"/>
        </dgm:presLayoutVars>
      </dgm:prSet>
      <dgm:spPr/>
      <dgm:t>
        <a:bodyPr/>
        <a:lstStyle/>
        <a:p>
          <a:endParaRPr lang="en-US"/>
        </a:p>
      </dgm:t>
    </dgm:pt>
    <dgm:pt modelId="{F6D405AB-93BB-4F7F-9EB9-860237927867}" type="pres">
      <dgm:prSet presAssocID="{BF4C0445-052F-4ABF-A217-F091CAFCBFDF}" presName="sibTrans" presStyleLbl="sibTrans2D1" presStyleIdx="4" presStyleCnt="9"/>
      <dgm:spPr/>
      <dgm:t>
        <a:bodyPr/>
        <a:lstStyle/>
        <a:p>
          <a:endParaRPr lang="en-US"/>
        </a:p>
      </dgm:t>
    </dgm:pt>
    <dgm:pt modelId="{480CE1D1-C1F2-4C3B-B847-F3286D547C9E}" type="pres">
      <dgm:prSet presAssocID="{BF4C0445-052F-4ABF-A217-F091CAFCBFDF}" presName="connectorText" presStyleLbl="sibTrans2D1" presStyleIdx="4" presStyleCnt="9"/>
      <dgm:spPr/>
      <dgm:t>
        <a:bodyPr/>
        <a:lstStyle/>
        <a:p>
          <a:endParaRPr lang="en-US"/>
        </a:p>
      </dgm:t>
    </dgm:pt>
    <dgm:pt modelId="{A62853DB-ACC0-427F-8F81-D3C2108E3578}" type="pres">
      <dgm:prSet presAssocID="{33D6C435-2290-48BF-BA76-0C39F2C3FF5A}" presName="node" presStyleLbl="node1" presStyleIdx="5" presStyleCnt="9">
        <dgm:presLayoutVars>
          <dgm:bulletEnabled val="1"/>
        </dgm:presLayoutVars>
      </dgm:prSet>
      <dgm:spPr/>
      <dgm:t>
        <a:bodyPr/>
        <a:lstStyle/>
        <a:p>
          <a:endParaRPr lang="en-US"/>
        </a:p>
      </dgm:t>
    </dgm:pt>
    <dgm:pt modelId="{EE1DED2E-16DC-4273-B98E-D5A8716239B5}" type="pres">
      <dgm:prSet presAssocID="{76241065-1FE1-487A-B6FB-099DBBECDA09}" presName="sibTrans" presStyleLbl="sibTrans2D1" presStyleIdx="5" presStyleCnt="9"/>
      <dgm:spPr/>
      <dgm:t>
        <a:bodyPr/>
        <a:lstStyle/>
        <a:p>
          <a:endParaRPr lang="en-US"/>
        </a:p>
      </dgm:t>
    </dgm:pt>
    <dgm:pt modelId="{DB1A4EA0-37FD-4367-B1F7-20D26D5F9F98}" type="pres">
      <dgm:prSet presAssocID="{76241065-1FE1-487A-B6FB-099DBBECDA09}" presName="connectorText" presStyleLbl="sibTrans2D1" presStyleIdx="5" presStyleCnt="9"/>
      <dgm:spPr/>
      <dgm:t>
        <a:bodyPr/>
        <a:lstStyle/>
        <a:p>
          <a:endParaRPr lang="en-US"/>
        </a:p>
      </dgm:t>
    </dgm:pt>
    <dgm:pt modelId="{96695992-FB33-473C-BED1-1AEA2AA345F5}" type="pres">
      <dgm:prSet presAssocID="{DF5CD861-4D4C-4C36-9CDB-A2F19CEDA430}" presName="node" presStyleLbl="node1" presStyleIdx="6" presStyleCnt="9">
        <dgm:presLayoutVars>
          <dgm:bulletEnabled val="1"/>
        </dgm:presLayoutVars>
      </dgm:prSet>
      <dgm:spPr/>
      <dgm:t>
        <a:bodyPr/>
        <a:lstStyle/>
        <a:p>
          <a:endParaRPr lang="en-US"/>
        </a:p>
      </dgm:t>
    </dgm:pt>
    <dgm:pt modelId="{77EDE2E5-84E6-4B21-9457-B460EEADBF0D}" type="pres">
      <dgm:prSet presAssocID="{4F90E9B9-3F95-4F8A-8F64-70534EC72B9F}" presName="sibTrans" presStyleLbl="sibTrans2D1" presStyleIdx="6" presStyleCnt="9"/>
      <dgm:spPr/>
      <dgm:t>
        <a:bodyPr/>
        <a:lstStyle/>
        <a:p>
          <a:endParaRPr lang="en-US"/>
        </a:p>
      </dgm:t>
    </dgm:pt>
    <dgm:pt modelId="{F1634F72-7174-4221-8099-593588BE9CA4}" type="pres">
      <dgm:prSet presAssocID="{4F90E9B9-3F95-4F8A-8F64-70534EC72B9F}" presName="connectorText" presStyleLbl="sibTrans2D1" presStyleIdx="6" presStyleCnt="9"/>
      <dgm:spPr/>
      <dgm:t>
        <a:bodyPr/>
        <a:lstStyle/>
        <a:p>
          <a:endParaRPr lang="en-US"/>
        </a:p>
      </dgm:t>
    </dgm:pt>
    <dgm:pt modelId="{7C18CC67-A186-48A4-91F5-2778C56855A9}" type="pres">
      <dgm:prSet presAssocID="{AB61B3E0-895E-45F3-9271-8018C53E6BAF}" presName="node" presStyleLbl="node1" presStyleIdx="7" presStyleCnt="9">
        <dgm:presLayoutVars>
          <dgm:bulletEnabled val="1"/>
        </dgm:presLayoutVars>
      </dgm:prSet>
      <dgm:spPr/>
      <dgm:t>
        <a:bodyPr/>
        <a:lstStyle/>
        <a:p>
          <a:endParaRPr lang="en-US"/>
        </a:p>
      </dgm:t>
    </dgm:pt>
    <dgm:pt modelId="{ECA666DE-D11D-499A-BE5A-8AA3F6517CC5}" type="pres">
      <dgm:prSet presAssocID="{22F57967-9077-4377-BAFE-0AFC77B2EB52}" presName="sibTrans" presStyleLbl="sibTrans2D1" presStyleIdx="7" presStyleCnt="9"/>
      <dgm:spPr/>
      <dgm:t>
        <a:bodyPr/>
        <a:lstStyle/>
        <a:p>
          <a:endParaRPr lang="en-US"/>
        </a:p>
      </dgm:t>
    </dgm:pt>
    <dgm:pt modelId="{EA303C8C-4AB8-4641-B6FD-01BC3C127625}" type="pres">
      <dgm:prSet presAssocID="{22F57967-9077-4377-BAFE-0AFC77B2EB52}" presName="connectorText" presStyleLbl="sibTrans2D1" presStyleIdx="7" presStyleCnt="9"/>
      <dgm:spPr/>
      <dgm:t>
        <a:bodyPr/>
        <a:lstStyle/>
        <a:p>
          <a:endParaRPr lang="en-US"/>
        </a:p>
      </dgm:t>
    </dgm:pt>
    <dgm:pt modelId="{9F2D6D53-0F23-4263-A670-FCADC421053D}" type="pres">
      <dgm:prSet presAssocID="{52A0CEDD-9153-42FA-819B-1CA11CD76F75}" presName="node" presStyleLbl="node1" presStyleIdx="8" presStyleCnt="9">
        <dgm:presLayoutVars>
          <dgm:bulletEnabled val="1"/>
        </dgm:presLayoutVars>
      </dgm:prSet>
      <dgm:spPr/>
      <dgm:t>
        <a:bodyPr/>
        <a:lstStyle/>
        <a:p>
          <a:endParaRPr lang="en-US"/>
        </a:p>
      </dgm:t>
    </dgm:pt>
    <dgm:pt modelId="{DDCA5B97-318A-4C6D-85E9-D661F5F6E3B0}" type="pres">
      <dgm:prSet presAssocID="{36689F5E-E625-4273-A1D7-0CEB1F82C019}" presName="sibTrans" presStyleLbl="sibTrans2D1" presStyleIdx="8" presStyleCnt="9"/>
      <dgm:spPr/>
      <dgm:t>
        <a:bodyPr/>
        <a:lstStyle/>
        <a:p>
          <a:endParaRPr lang="en-US"/>
        </a:p>
      </dgm:t>
    </dgm:pt>
    <dgm:pt modelId="{193ED65F-319F-4DF1-A8B9-C3B1964BE9AE}" type="pres">
      <dgm:prSet presAssocID="{36689F5E-E625-4273-A1D7-0CEB1F82C019}" presName="connectorText" presStyleLbl="sibTrans2D1" presStyleIdx="8" presStyleCnt="9"/>
      <dgm:spPr/>
      <dgm:t>
        <a:bodyPr/>
        <a:lstStyle/>
        <a:p>
          <a:endParaRPr lang="en-US"/>
        </a:p>
      </dgm:t>
    </dgm:pt>
  </dgm:ptLst>
  <dgm:cxnLst>
    <dgm:cxn modelId="{94F0FA29-90D1-4023-B74F-4B4F7B7784A1}" type="presOf" srcId="{BF4C0445-052F-4ABF-A217-F091CAFCBFDF}" destId="{480CE1D1-C1F2-4C3B-B847-F3286D547C9E}" srcOrd="1" destOrd="0" presId="urn:microsoft.com/office/officeart/2005/8/layout/cycle2"/>
    <dgm:cxn modelId="{0472A9BA-2877-4F14-8C4F-FC302ADCB979}" type="presOf" srcId="{A2A6EBEF-06B9-4E46-81C6-5BDA5E5D24DD}" destId="{6E3233A7-E9FA-48F4-9C37-13BD19A95F0A}" srcOrd="1" destOrd="0" presId="urn:microsoft.com/office/officeart/2005/8/layout/cycle2"/>
    <dgm:cxn modelId="{6050FA3F-EAC8-43DB-9D18-CC1BECEB8A2C}" type="presOf" srcId="{DF5CD861-4D4C-4C36-9CDB-A2F19CEDA430}" destId="{96695992-FB33-473C-BED1-1AEA2AA345F5}" srcOrd="0" destOrd="0" presId="urn:microsoft.com/office/officeart/2005/8/layout/cycle2"/>
    <dgm:cxn modelId="{682C1FB2-2E0B-43A7-B107-05A79715426C}" srcId="{3AFA93FC-A202-4C97-89E4-576F858C5CE4}" destId="{9A2D0359-5666-4BFF-B7C5-DAC8D5EB8CCE}" srcOrd="2" destOrd="0" parTransId="{52C7E430-D980-4FED-A2D8-E1D31A205962}" sibTransId="{A2A6EBEF-06B9-4E46-81C6-5BDA5E5D24DD}"/>
    <dgm:cxn modelId="{A829429A-50E3-4881-8DE4-7E23FE52E127}" type="presOf" srcId="{AB61B3E0-895E-45F3-9271-8018C53E6BAF}" destId="{7C18CC67-A186-48A4-91F5-2778C56855A9}" srcOrd="0" destOrd="0" presId="urn:microsoft.com/office/officeart/2005/8/layout/cycle2"/>
    <dgm:cxn modelId="{7F76013C-A429-430F-B322-7660CE0CA505}" type="presOf" srcId="{3AFA93FC-A202-4C97-89E4-576F858C5CE4}" destId="{9EF9AEAA-BFDC-40D2-9222-D303670F921D}" srcOrd="0" destOrd="0" presId="urn:microsoft.com/office/officeart/2005/8/layout/cycle2"/>
    <dgm:cxn modelId="{9B1F3DED-0871-4B2C-8953-98097D5326AD}" srcId="{3AFA93FC-A202-4C97-89E4-576F858C5CE4}" destId="{2F87AA29-F24E-4BA8-972F-211911D3242B}" srcOrd="3" destOrd="0" parTransId="{6D97537B-FFBC-455A-BD69-CDEE276CFA5B}" sibTransId="{5D816482-3B2B-4E28-9A6A-E3D2DD5A6930}"/>
    <dgm:cxn modelId="{D7FD9A2F-45A7-4476-81A8-A53679B17CCE}" type="presOf" srcId="{F9596CBD-BEF6-464A-91E8-90CE3EBD8708}" destId="{1F8A3AF7-D7FC-461B-8671-995929BAFEDE}" srcOrd="0" destOrd="0" presId="urn:microsoft.com/office/officeart/2005/8/layout/cycle2"/>
    <dgm:cxn modelId="{119645E7-A116-4225-8292-C34D95AA2624}" srcId="{3AFA93FC-A202-4C97-89E4-576F858C5CE4}" destId="{DF5CD861-4D4C-4C36-9CDB-A2F19CEDA430}" srcOrd="6" destOrd="0" parTransId="{559771A1-23F1-40A2-8C64-3DB8F0F3539D}" sibTransId="{4F90E9B9-3F95-4F8A-8F64-70534EC72B9F}"/>
    <dgm:cxn modelId="{363EF6B6-2EAD-4DD3-930F-6184AECE30A3}" type="presOf" srcId="{5400C9AF-B9D2-4FDB-87E9-8BC4E7A99315}" destId="{A868E254-B05D-4ED0-89CD-75C313A267B2}" srcOrd="1" destOrd="0" presId="urn:microsoft.com/office/officeart/2005/8/layout/cycle2"/>
    <dgm:cxn modelId="{E3DAD911-8A4F-46E4-86DF-17CE72BEB9A1}" type="presOf" srcId="{36689F5E-E625-4273-A1D7-0CEB1F82C019}" destId="{193ED65F-319F-4DF1-A8B9-C3B1964BE9AE}" srcOrd="1" destOrd="0" presId="urn:microsoft.com/office/officeart/2005/8/layout/cycle2"/>
    <dgm:cxn modelId="{7A44A802-98EB-483B-8D06-9F06BA0EB823}" type="presOf" srcId="{44C9CA0A-5D1C-4872-A59D-FA97AD51D1B0}" destId="{1AFAB9B2-D8B6-4552-B38E-17A4E406966E}" srcOrd="0" destOrd="0" presId="urn:microsoft.com/office/officeart/2005/8/layout/cycle2"/>
    <dgm:cxn modelId="{9BEDE7C7-5E6C-47CC-B856-2127E6864A1B}" type="presOf" srcId="{52A0CEDD-9153-42FA-819B-1CA11CD76F75}" destId="{9F2D6D53-0F23-4263-A670-FCADC421053D}" srcOrd="0" destOrd="0" presId="urn:microsoft.com/office/officeart/2005/8/layout/cycle2"/>
    <dgm:cxn modelId="{23A0DB62-7ED0-4658-B858-8E8176D4C046}" type="presOf" srcId="{1BE50CB2-29DD-4668-8D62-4DD665D18732}" destId="{1AD0EE58-06A8-45A9-8977-778CF64BCA8F}" srcOrd="0" destOrd="0" presId="urn:microsoft.com/office/officeart/2005/8/layout/cycle2"/>
    <dgm:cxn modelId="{0727A8A4-FAD3-4A0F-BA0A-3D58F592BE8C}" type="presOf" srcId="{9A2D0359-5666-4BFF-B7C5-DAC8D5EB8CCE}" destId="{16BC47D1-0C9C-4FB1-AECA-53F43F0AD7DA}" srcOrd="0" destOrd="0" presId="urn:microsoft.com/office/officeart/2005/8/layout/cycle2"/>
    <dgm:cxn modelId="{1379F8B8-330E-42FB-ABA4-95044C70D9A5}" type="presOf" srcId="{4F90E9B9-3F95-4F8A-8F64-70534EC72B9F}" destId="{F1634F72-7174-4221-8099-593588BE9CA4}" srcOrd="1" destOrd="0" presId="urn:microsoft.com/office/officeart/2005/8/layout/cycle2"/>
    <dgm:cxn modelId="{743E7248-3B69-4AFC-BFA7-FE70937ED249}" srcId="{3AFA93FC-A202-4C97-89E4-576F858C5CE4}" destId="{F9596CBD-BEF6-464A-91E8-90CE3EBD8708}" srcOrd="1" destOrd="0" parTransId="{F5CAC702-8A0F-4811-90D3-4F93B09F65CE}" sibTransId="{9171FA25-14C3-46B1-A524-D14E4A0BDFAE}"/>
    <dgm:cxn modelId="{E7B14904-CD7F-4AF7-9AC6-4851468D9210}" type="presOf" srcId="{A2A6EBEF-06B9-4E46-81C6-5BDA5E5D24DD}" destId="{F059926C-E1AF-43A8-97D1-29924A2EEC2E}" srcOrd="0" destOrd="0" presId="urn:microsoft.com/office/officeart/2005/8/layout/cycle2"/>
    <dgm:cxn modelId="{28CEEB7D-7FF2-4E68-8021-255F3CD08FE3}" srcId="{3AFA93FC-A202-4C97-89E4-576F858C5CE4}" destId="{AB61B3E0-895E-45F3-9271-8018C53E6BAF}" srcOrd="7" destOrd="0" parTransId="{A5D37410-7C2B-484A-A2A9-15EBB4B3BEF6}" sibTransId="{22F57967-9077-4377-BAFE-0AFC77B2EB52}"/>
    <dgm:cxn modelId="{23A3EAED-3EB3-418C-B892-A81DFBB62D80}" srcId="{3AFA93FC-A202-4C97-89E4-576F858C5CE4}" destId="{52A0CEDD-9153-42FA-819B-1CA11CD76F75}" srcOrd="8" destOrd="0" parTransId="{2B924FF5-D702-417F-8957-832357615982}" sibTransId="{36689F5E-E625-4273-A1D7-0CEB1F82C019}"/>
    <dgm:cxn modelId="{D93F17C1-3625-4B4A-89FB-7A0498B3E170}" type="presOf" srcId="{BF4C0445-052F-4ABF-A217-F091CAFCBFDF}" destId="{F6D405AB-93BB-4F7F-9EB9-860237927867}" srcOrd="0" destOrd="0" presId="urn:microsoft.com/office/officeart/2005/8/layout/cycle2"/>
    <dgm:cxn modelId="{506D951C-47A0-4F73-9D72-DDC56A91D61C}" srcId="{3AFA93FC-A202-4C97-89E4-576F858C5CE4}" destId="{1BE50CB2-29DD-4668-8D62-4DD665D18732}" srcOrd="4" destOrd="0" parTransId="{97DB781C-1377-4949-AB5D-2B16ACD7EF86}" sibTransId="{BF4C0445-052F-4ABF-A217-F091CAFCBFDF}"/>
    <dgm:cxn modelId="{BFC59B1F-6695-4C45-8755-0657BE567854}" type="presOf" srcId="{5400C9AF-B9D2-4FDB-87E9-8BC4E7A99315}" destId="{AEFD9812-A544-463D-A5BF-82E3DCA98A82}" srcOrd="0" destOrd="0" presId="urn:microsoft.com/office/officeart/2005/8/layout/cycle2"/>
    <dgm:cxn modelId="{A1FC382A-C54D-49D0-B103-C5BD63805B3D}" type="presOf" srcId="{9171FA25-14C3-46B1-A524-D14E4A0BDFAE}" destId="{3357DD8A-6841-4449-A107-C77C731C01F0}" srcOrd="0" destOrd="0" presId="urn:microsoft.com/office/officeart/2005/8/layout/cycle2"/>
    <dgm:cxn modelId="{26A6BB62-A9D5-497C-A750-14F8BB8CBE0F}" srcId="{3AFA93FC-A202-4C97-89E4-576F858C5CE4}" destId="{33D6C435-2290-48BF-BA76-0C39F2C3FF5A}" srcOrd="5" destOrd="0" parTransId="{2F6ED3B1-B797-4DD5-9A91-9EC71C447379}" sibTransId="{76241065-1FE1-487A-B6FB-099DBBECDA09}"/>
    <dgm:cxn modelId="{8B4130ED-FAFD-4BF4-A82D-51FB4CABF7AB}" type="presOf" srcId="{5D816482-3B2B-4E28-9A6A-E3D2DD5A6930}" destId="{C2B613D5-E030-482D-8605-56566A07ADD4}" srcOrd="0" destOrd="0" presId="urn:microsoft.com/office/officeart/2005/8/layout/cycle2"/>
    <dgm:cxn modelId="{916C7E1B-040D-4F55-8644-5202D5EEAE36}" type="presOf" srcId="{36689F5E-E625-4273-A1D7-0CEB1F82C019}" destId="{DDCA5B97-318A-4C6D-85E9-D661F5F6E3B0}" srcOrd="0" destOrd="0" presId="urn:microsoft.com/office/officeart/2005/8/layout/cycle2"/>
    <dgm:cxn modelId="{83F0E7BD-243A-40AF-897F-80155FD9A8FB}" type="presOf" srcId="{4F90E9B9-3F95-4F8A-8F64-70534EC72B9F}" destId="{77EDE2E5-84E6-4B21-9457-B460EEADBF0D}" srcOrd="0" destOrd="0" presId="urn:microsoft.com/office/officeart/2005/8/layout/cycle2"/>
    <dgm:cxn modelId="{B86729E6-4E59-497C-A66E-602DC2B62075}" type="presOf" srcId="{22F57967-9077-4377-BAFE-0AFC77B2EB52}" destId="{EA303C8C-4AB8-4641-B6FD-01BC3C127625}" srcOrd="1" destOrd="0" presId="urn:microsoft.com/office/officeart/2005/8/layout/cycle2"/>
    <dgm:cxn modelId="{9D69A00B-FD22-448A-9FE5-D78D21A3C2A6}" type="presOf" srcId="{76241065-1FE1-487A-B6FB-099DBBECDA09}" destId="{DB1A4EA0-37FD-4367-B1F7-20D26D5F9F98}" srcOrd="1" destOrd="0" presId="urn:microsoft.com/office/officeart/2005/8/layout/cycle2"/>
    <dgm:cxn modelId="{05B4120E-51DA-470B-A8E7-88A0E326655D}" type="presOf" srcId="{9171FA25-14C3-46B1-A524-D14E4A0BDFAE}" destId="{96F83761-6E3E-45F8-9D33-CA9A4E6AA1AE}" srcOrd="1" destOrd="0" presId="urn:microsoft.com/office/officeart/2005/8/layout/cycle2"/>
    <dgm:cxn modelId="{6AE4191F-16F5-47B1-B995-C7E31E44AAB5}" type="presOf" srcId="{22F57967-9077-4377-BAFE-0AFC77B2EB52}" destId="{ECA666DE-D11D-499A-BE5A-8AA3F6517CC5}" srcOrd="0" destOrd="0" presId="urn:microsoft.com/office/officeart/2005/8/layout/cycle2"/>
    <dgm:cxn modelId="{CAD8B312-16EC-42E1-8455-C03C97BC5587}" srcId="{3AFA93FC-A202-4C97-89E4-576F858C5CE4}" destId="{44C9CA0A-5D1C-4872-A59D-FA97AD51D1B0}" srcOrd="0" destOrd="0" parTransId="{313BCD0D-DDDC-4BA9-A0F2-28D7E0482338}" sibTransId="{5400C9AF-B9D2-4FDB-87E9-8BC4E7A99315}"/>
    <dgm:cxn modelId="{C0263484-7898-4DB4-85D3-9ED21879EF9E}" type="presOf" srcId="{76241065-1FE1-487A-B6FB-099DBBECDA09}" destId="{EE1DED2E-16DC-4273-B98E-D5A8716239B5}" srcOrd="0" destOrd="0" presId="urn:microsoft.com/office/officeart/2005/8/layout/cycle2"/>
    <dgm:cxn modelId="{9BAB1C4C-A05A-460C-9D3D-735D5B33F672}" type="presOf" srcId="{5D816482-3B2B-4E28-9A6A-E3D2DD5A6930}" destId="{E926EDB6-6497-4D69-A417-FEAD0BD69689}" srcOrd="1" destOrd="0" presId="urn:microsoft.com/office/officeart/2005/8/layout/cycle2"/>
    <dgm:cxn modelId="{07DA81C9-8472-436D-ABF5-3894A96D25EE}" type="presOf" srcId="{2F87AA29-F24E-4BA8-972F-211911D3242B}" destId="{0E206DF7-1E1A-4B1F-A212-BE5651D48A0E}" srcOrd="0" destOrd="0" presId="urn:microsoft.com/office/officeart/2005/8/layout/cycle2"/>
    <dgm:cxn modelId="{DC4F5A18-CC53-4B66-8480-D111CFF7B220}" type="presOf" srcId="{33D6C435-2290-48BF-BA76-0C39F2C3FF5A}" destId="{A62853DB-ACC0-427F-8F81-D3C2108E3578}" srcOrd="0" destOrd="0" presId="urn:microsoft.com/office/officeart/2005/8/layout/cycle2"/>
    <dgm:cxn modelId="{9A68865F-8FD6-49FF-B9CC-F0720AE93ABB}" type="presParOf" srcId="{9EF9AEAA-BFDC-40D2-9222-D303670F921D}" destId="{1AFAB9B2-D8B6-4552-B38E-17A4E406966E}" srcOrd="0" destOrd="0" presId="urn:microsoft.com/office/officeart/2005/8/layout/cycle2"/>
    <dgm:cxn modelId="{CB81DBAE-A571-4E1A-B5E8-EC56EC92DDEB}" type="presParOf" srcId="{9EF9AEAA-BFDC-40D2-9222-D303670F921D}" destId="{AEFD9812-A544-463D-A5BF-82E3DCA98A82}" srcOrd="1" destOrd="0" presId="urn:microsoft.com/office/officeart/2005/8/layout/cycle2"/>
    <dgm:cxn modelId="{00906FA8-EE8D-42EC-B94D-FD6DE1C52BBE}" type="presParOf" srcId="{AEFD9812-A544-463D-A5BF-82E3DCA98A82}" destId="{A868E254-B05D-4ED0-89CD-75C313A267B2}" srcOrd="0" destOrd="0" presId="urn:microsoft.com/office/officeart/2005/8/layout/cycle2"/>
    <dgm:cxn modelId="{93A9439D-1F73-471F-83FF-5D71CFE19A8C}" type="presParOf" srcId="{9EF9AEAA-BFDC-40D2-9222-D303670F921D}" destId="{1F8A3AF7-D7FC-461B-8671-995929BAFEDE}" srcOrd="2" destOrd="0" presId="urn:microsoft.com/office/officeart/2005/8/layout/cycle2"/>
    <dgm:cxn modelId="{A62CF001-5BC3-4E4C-9F0E-8AC3EA653447}" type="presParOf" srcId="{9EF9AEAA-BFDC-40D2-9222-D303670F921D}" destId="{3357DD8A-6841-4449-A107-C77C731C01F0}" srcOrd="3" destOrd="0" presId="urn:microsoft.com/office/officeart/2005/8/layout/cycle2"/>
    <dgm:cxn modelId="{EFC6A9FC-4E91-4183-8D35-45F0BCE4CBE8}" type="presParOf" srcId="{3357DD8A-6841-4449-A107-C77C731C01F0}" destId="{96F83761-6E3E-45F8-9D33-CA9A4E6AA1AE}" srcOrd="0" destOrd="0" presId="urn:microsoft.com/office/officeart/2005/8/layout/cycle2"/>
    <dgm:cxn modelId="{15A73A58-9313-41BA-A5AC-EC42C31C8A7A}" type="presParOf" srcId="{9EF9AEAA-BFDC-40D2-9222-D303670F921D}" destId="{16BC47D1-0C9C-4FB1-AECA-53F43F0AD7DA}" srcOrd="4" destOrd="0" presId="urn:microsoft.com/office/officeart/2005/8/layout/cycle2"/>
    <dgm:cxn modelId="{5D87C7A9-9CFB-4F22-8EA2-6AF2FCBF4D91}" type="presParOf" srcId="{9EF9AEAA-BFDC-40D2-9222-D303670F921D}" destId="{F059926C-E1AF-43A8-97D1-29924A2EEC2E}" srcOrd="5" destOrd="0" presId="urn:microsoft.com/office/officeart/2005/8/layout/cycle2"/>
    <dgm:cxn modelId="{C3F0D760-0323-4720-85A0-7ED3A1374078}" type="presParOf" srcId="{F059926C-E1AF-43A8-97D1-29924A2EEC2E}" destId="{6E3233A7-E9FA-48F4-9C37-13BD19A95F0A}" srcOrd="0" destOrd="0" presId="urn:microsoft.com/office/officeart/2005/8/layout/cycle2"/>
    <dgm:cxn modelId="{3A7D31B8-6FA5-43DF-9D57-A094B6A911DD}" type="presParOf" srcId="{9EF9AEAA-BFDC-40D2-9222-D303670F921D}" destId="{0E206DF7-1E1A-4B1F-A212-BE5651D48A0E}" srcOrd="6" destOrd="0" presId="urn:microsoft.com/office/officeart/2005/8/layout/cycle2"/>
    <dgm:cxn modelId="{8A834357-CAFD-4EF7-B5E5-0D904E31FD03}" type="presParOf" srcId="{9EF9AEAA-BFDC-40D2-9222-D303670F921D}" destId="{C2B613D5-E030-482D-8605-56566A07ADD4}" srcOrd="7" destOrd="0" presId="urn:microsoft.com/office/officeart/2005/8/layout/cycle2"/>
    <dgm:cxn modelId="{7F752CC9-CAFB-4857-827D-09F956E1FC91}" type="presParOf" srcId="{C2B613D5-E030-482D-8605-56566A07ADD4}" destId="{E926EDB6-6497-4D69-A417-FEAD0BD69689}" srcOrd="0" destOrd="0" presId="urn:microsoft.com/office/officeart/2005/8/layout/cycle2"/>
    <dgm:cxn modelId="{4714987E-0473-4857-B211-D61BD299E7CE}" type="presParOf" srcId="{9EF9AEAA-BFDC-40D2-9222-D303670F921D}" destId="{1AD0EE58-06A8-45A9-8977-778CF64BCA8F}" srcOrd="8" destOrd="0" presId="urn:microsoft.com/office/officeart/2005/8/layout/cycle2"/>
    <dgm:cxn modelId="{8EB26350-9C34-4727-81F1-13AADB034136}" type="presParOf" srcId="{9EF9AEAA-BFDC-40D2-9222-D303670F921D}" destId="{F6D405AB-93BB-4F7F-9EB9-860237927867}" srcOrd="9" destOrd="0" presId="urn:microsoft.com/office/officeart/2005/8/layout/cycle2"/>
    <dgm:cxn modelId="{BF325B67-78D4-448E-8CF7-47066EF83F2C}" type="presParOf" srcId="{F6D405AB-93BB-4F7F-9EB9-860237927867}" destId="{480CE1D1-C1F2-4C3B-B847-F3286D547C9E}" srcOrd="0" destOrd="0" presId="urn:microsoft.com/office/officeart/2005/8/layout/cycle2"/>
    <dgm:cxn modelId="{050419B5-B4F3-4893-999B-F74AD4B6615D}" type="presParOf" srcId="{9EF9AEAA-BFDC-40D2-9222-D303670F921D}" destId="{A62853DB-ACC0-427F-8F81-D3C2108E3578}" srcOrd="10" destOrd="0" presId="urn:microsoft.com/office/officeart/2005/8/layout/cycle2"/>
    <dgm:cxn modelId="{BEB6EBF7-E7B1-4502-BEC8-B80590735FDA}" type="presParOf" srcId="{9EF9AEAA-BFDC-40D2-9222-D303670F921D}" destId="{EE1DED2E-16DC-4273-B98E-D5A8716239B5}" srcOrd="11" destOrd="0" presId="urn:microsoft.com/office/officeart/2005/8/layout/cycle2"/>
    <dgm:cxn modelId="{2F7AC2EB-EA0C-420F-812F-9F0B4E2EB43E}" type="presParOf" srcId="{EE1DED2E-16DC-4273-B98E-D5A8716239B5}" destId="{DB1A4EA0-37FD-4367-B1F7-20D26D5F9F98}" srcOrd="0" destOrd="0" presId="urn:microsoft.com/office/officeart/2005/8/layout/cycle2"/>
    <dgm:cxn modelId="{697C5493-6FE1-4164-AB4E-D301978529C2}" type="presParOf" srcId="{9EF9AEAA-BFDC-40D2-9222-D303670F921D}" destId="{96695992-FB33-473C-BED1-1AEA2AA345F5}" srcOrd="12" destOrd="0" presId="urn:microsoft.com/office/officeart/2005/8/layout/cycle2"/>
    <dgm:cxn modelId="{30E50719-57D4-4A71-BCBD-CAAEEFB8C587}" type="presParOf" srcId="{9EF9AEAA-BFDC-40D2-9222-D303670F921D}" destId="{77EDE2E5-84E6-4B21-9457-B460EEADBF0D}" srcOrd="13" destOrd="0" presId="urn:microsoft.com/office/officeart/2005/8/layout/cycle2"/>
    <dgm:cxn modelId="{E0F48BFB-235F-4E5E-9D12-54D9B87900E9}" type="presParOf" srcId="{77EDE2E5-84E6-4B21-9457-B460EEADBF0D}" destId="{F1634F72-7174-4221-8099-593588BE9CA4}" srcOrd="0" destOrd="0" presId="urn:microsoft.com/office/officeart/2005/8/layout/cycle2"/>
    <dgm:cxn modelId="{0D41111B-0391-48DF-9C0F-661335E03D90}" type="presParOf" srcId="{9EF9AEAA-BFDC-40D2-9222-D303670F921D}" destId="{7C18CC67-A186-48A4-91F5-2778C56855A9}" srcOrd="14" destOrd="0" presId="urn:microsoft.com/office/officeart/2005/8/layout/cycle2"/>
    <dgm:cxn modelId="{2FA5F493-E7A5-4711-940A-CE235377D816}" type="presParOf" srcId="{9EF9AEAA-BFDC-40D2-9222-D303670F921D}" destId="{ECA666DE-D11D-499A-BE5A-8AA3F6517CC5}" srcOrd="15" destOrd="0" presId="urn:microsoft.com/office/officeart/2005/8/layout/cycle2"/>
    <dgm:cxn modelId="{B634B439-8F1A-44D5-9726-1AB2B0B5F9FA}" type="presParOf" srcId="{ECA666DE-D11D-499A-BE5A-8AA3F6517CC5}" destId="{EA303C8C-4AB8-4641-B6FD-01BC3C127625}" srcOrd="0" destOrd="0" presId="urn:microsoft.com/office/officeart/2005/8/layout/cycle2"/>
    <dgm:cxn modelId="{27E16D63-2285-42AB-9A6F-5F1E52B4ED3D}" type="presParOf" srcId="{9EF9AEAA-BFDC-40D2-9222-D303670F921D}" destId="{9F2D6D53-0F23-4263-A670-FCADC421053D}" srcOrd="16" destOrd="0" presId="urn:microsoft.com/office/officeart/2005/8/layout/cycle2"/>
    <dgm:cxn modelId="{070FCE1E-4794-466E-9CEB-DA8F327D9B0D}" type="presParOf" srcId="{9EF9AEAA-BFDC-40D2-9222-D303670F921D}" destId="{DDCA5B97-318A-4C6D-85E9-D661F5F6E3B0}" srcOrd="17" destOrd="0" presId="urn:microsoft.com/office/officeart/2005/8/layout/cycle2"/>
    <dgm:cxn modelId="{A5B8FA95-945A-4C0D-9B1A-98981CBE8492}" type="presParOf" srcId="{DDCA5B97-318A-4C6D-85E9-D661F5F6E3B0}" destId="{193ED65F-319F-4DF1-A8B9-C3B1964BE9AE}"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AB9B2-D8B6-4552-B38E-17A4E406966E}">
      <dsp:nvSpPr>
        <dsp:cNvPr id="0" name=""/>
        <dsp:cNvSpPr/>
      </dsp:nvSpPr>
      <dsp:spPr>
        <a:xfrm>
          <a:off x="1956031" y="375"/>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Stigma</a:t>
          </a:r>
        </a:p>
      </dsp:txBody>
      <dsp:txXfrm>
        <a:off x="2070881" y="115225"/>
        <a:ext cx="554547" cy="554547"/>
      </dsp:txXfrm>
    </dsp:sp>
    <dsp:sp modelId="{AEFD9812-A544-463D-A5BF-82E3DCA98A82}">
      <dsp:nvSpPr>
        <dsp:cNvPr id="0" name=""/>
        <dsp:cNvSpPr/>
      </dsp:nvSpPr>
      <dsp:spPr>
        <a:xfrm rot="1080000">
          <a:off x="2798094" y="440136"/>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2799621" y="483434"/>
        <a:ext cx="145569" cy="158809"/>
      </dsp:txXfrm>
    </dsp:sp>
    <dsp:sp modelId="{132A771F-8324-4BE2-9B66-503BD0BC0AC7}">
      <dsp:nvSpPr>
        <dsp:cNvPr id="0" name=""/>
        <dsp:cNvSpPr/>
      </dsp:nvSpPr>
      <dsp:spPr>
        <a:xfrm>
          <a:off x="3075061" y="363970"/>
          <a:ext cx="784247" cy="78424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highlight>
                <a:srgbClr val="FF0000"/>
              </a:highlight>
            </a:rPr>
            <a:t>Lubricant gap</a:t>
          </a:r>
        </a:p>
      </dsp:txBody>
      <dsp:txXfrm>
        <a:off x="3189911" y="478820"/>
        <a:ext cx="554547" cy="554547"/>
      </dsp:txXfrm>
    </dsp:sp>
    <dsp:sp modelId="{14F79373-AF84-4F22-82A7-45253CE2B490}">
      <dsp:nvSpPr>
        <dsp:cNvPr id="0" name=""/>
        <dsp:cNvSpPr/>
      </dsp:nvSpPr>
      <dsp:spPr>
        <a:xfrm rot="3240000">
          <a:off x="3705546" y="1094942"/>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3718404" y="1122643"/>
        <a:ext cx="145569" cy="158809"/>
      </dsp:txXfrm>
    </dsp:sp>
    <dsp:sp modelId="{4424ECE0-0211-4EDD-AD8D-953E86B3A753}">
      <dsp:nvSpPr>
        <dsp:cNvPr id="0" name=""/>
        <dsp:cNvSpPr/>
      </dsp:nvSpPr>
      <dsp:spPr>
        <a:xfrm>
          <a:off x="3766659" y="1315873"/>
          <a:ext cx="784247" cy="78424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Barriers</a:t>
          </a:r>
        </a:p>
      </dsp:txBody>
      <dsp:txXfrm>
        <a:off x="3881509" y="1430723"/>
        <a:ext cx="554547" cy="554547"/>
      </dsp:txXfrm>
    </dsp:sp>
    <dsp:sp modelId="{C7566522-758B-4E74-9DFA-C3E81823802A}">
      <dsp:nvSpPr>
        <dsp:cNvPr id="0" name=""/>
        <dsp:cNvSpPr/>
      </dsp:nvSpPr>
      <dsp:spPr>
        <a:xfrm rot="5400000">
          <a:off x="4054804" y="2158078"/>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085997" y="2179822"/>
        <a:ext cx="145569" cy="158809"/>
      </dsp:txXfrm>
    </dsp:sp>
    <dsp:sp modelId="{1F8A3AF7-D7FC-461B-8671-995929BAFEDE}">
      <dsp:nvSpPr>
        <dsp:cNvPr id="0" name=""/>
        <dsp:cNvSpPr/>
      </dsp:nvSpPr>
      <dsp:spPr>
        <a:xfrm>
          <a:off x="3766659" y="2492490"/>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Etc…</a:t>
          </a:r>
        </a:p>
      </dsp:txBody>
      <dsp:txXfrm>
        <a:off x="3881509" y="2607340"/>
        <a:ext cx="554547" cy="554547"/>
      </dsp:txXfrm>
    </dsp:sp>
    <dsp:sp modelId="{3357DD8A-6841-4449-A107-C77C731C01F0}">
      <dsp:nvSpPr>
        <dsp:cNvPr id="0" name=""/>
        <dsp:cNvSpPr/>
      </dsp:nvSpPr>
      <dsp:spPr>
        <a:xfrm rot="7560000">
          <a:off x="3712465" y="3223462"/>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3761993" y="3251163"/>
        <a:ext cx="145569" cy="158809"/>
      </dsp:txXfrm>
    </dsp:sp>
    <dsp:sp modelId="{0E206DF7-1E1A-4B1F-A212-BE5651D48A0E}">
      <dsp:nvSpPr>
        <dsp:cNvPr id="0" name=""/>
        <dsp:cNvSpPr/>
      </dsp:nvSpPr>
      <dsp:spPr>
        <a:xfrm>
          <a:off x="3075061" y="3444393"/>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Commodity driven</a:t>
          </a:r>
        </a:p>
      </dsp:txBody>
      <dsp:txXfrm>
        <a:off x="3189911" y="3559243"/>
        <a:ext cx="554547" cy="554547"/>
      </dsp:txXfrm>
    </dsp:sp>
    <dsp:sp modelId="{C2B613D5-E030-482D-8605-56566A07ADD4}">
      <dsp:nvSpPr>
        <dsp:cNvPr id="0" name=""/>
        <dsp:cNvSpPr/>
      </dsp:nvSpPr>
      <dsp:spPr>
        <a:xfrm rot="9720000">
          <a:off x="2809289" y="3884153"/>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2870148" y="3927451"/>
        <a:ext cx="145569" cy="158809"/>
      </dsp:txXfrm>
    </dsp:sp>
    <dsp:sp modelId="{1AD0EE58-06A8-45A9-8977-778CF64BCA8F}">
      <dsp:nvSpPr>
        <dsp:cNvPr id="0" name=""/>
        <dsp:cNvSpPr/>
      </dsp:nvSpPr>
      <dsp:spPr>
        <a:xfrm>
          <a:off x="1956031" y="3807988"/>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Inequity</a:t>
          </a:r>
        </a:p>
      </dsp:txBody>
      <dsp:txXfrm>
        <a:off x="2070881" y="3922838"/>
        <a:ext cx="554547" cy="554547"/>
      </dsp:txXfrm>
    </dsp:sp>
    <dsp:sp modelId="{F6D405AB-93BB-4F7F-9EB9-860237927867}">
      <dsp:nvSpPr>
        <dsp:cNvPr id="0" name=""/>
        <dsp:cNvSpPr/>
      </dsp:nvSpPr>
      <dsp:spPr>
        <a:xfrm rot="11880000">
          <a:off x="1690260" y="3887791"/>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1751119" y="3950367"/>
        <a:ext cx="145569" cy="158809"/>
      </dsp:txXfrm>
    </dsp:sp>
    <dsp:sp modelId="{A62853DB-ACC0-427F-8F81-D3C2108E3578}">
      <dsp:nvSpPr>
        <dsp:cNvPr id="0" name=""/>
        <dsp:cNvSpPr/>
      </dsp:nvSpPr>
      <dsp:spPr>
        <a:xfrm>
          <a:off x="837002" y="3444393"/>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Blanket approaches</a:t>
          </a:r>
        </a:p>
      </dsp:txBody>
      <dsp:txXfrm>
        <a:off x="951852" y="3559243"/>
        <a:ext cx="554547" cy="554547"/>
      </dsp:txXfrm>
    </dsp:sp>
    <dsp:sp modelId="{EE1DED2E-16DC-4273-B98E-D5A8716239B5}">
      <dsp:nvSpPr>
        <dsp:cNvPr id="0" name=""/>
        <dsp:cNvSpPr/>
      </dsp:nvSpPr>
      <dsp:spPr>
        <a:xfrm rot="14040000">
          <a:off x="782808" y="3232985"/>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rot="10800000">
        <a:off x="832336" y="3311158"/>
        <a:ext cx="145569" cy="158809"/>
      </dsp:txXfrm>
    </dsp:sp>
    <dsp:sp modelId="{96695992-FB33-473C-BED1-1AEA2AA345F5}">
      <dsp:nvSpPr>
        <dsp:cNvPr id="0" name=""/>
        <dsp:cNvSpPr/>
      </dsp:nvSpPr>
      <dsp:spPr>
        <a:xfrm>
          <a:off x="145404" y="2492490"/>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Shortages &amp; stock-outs</a:t>
          </a:r>
        </a:p>
      </dsp:txBody>
      <dsp:txXfrm>
        <a:off x="260254" y="2607340"/>
        <a:ext cx="554547" cy="554547"/>
      </dsp:txXfrm>
    </dsp:sp>
    <dsp:sp modelId="{77EDE2E5-84E6-4B21-9457-B460EEADBF0D}">
      <dsp:nvSpPr>
        <dsp:cNvPr id="0" name=""/>
        <dsp:cNvSpPr/>
      </dsp:nvSpPr>
      <dsp:spPr>
        <a:xfrm rot="16200000">
          <a:off x="433550" y="2169849"/>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464743" y="2253979"/>
        <a:ext cx="145569" cy="158809"/>
      </dsp:txXfrm>
    </dsp:sp>
    <dsp:sp modelId="{7C18CC67-A186-48A4-91F5-2778C56855A9}">
      <dsp:nvSpPr>
        <dsp:cNvPr id="0" name=""/>
        <dsp:cNvSpPr/>
      </dsp:nvSpPr>
      <dsp:spPr>
        <a:xfrm>
          <a:off x="145404" y="1315873"/>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Decreasing use</a:t>
          </a:r>
        </a:p>
      </dsp:txBody>
      <dsp:txXfrm>
        <a:off x="260254" y="1430723"/>
        <a:ext cx="554547" cy="554547"/>
      </dsp:txXfrm>
    </dsp:sp>
    <dsp:sp modelId="{ECA666DE-D11D-499A-BE5A-8AA3F6517CC5}">
      <dsp:nvSpPr>
        <dsp:cNvPr id="0" name=""/>
        <dsp:cNvSpPr/>
      </dsp:nvSpPr>
      <dsp:spPr>
        <a:xfrm rot="18360000">
          <a:off x="775889" y="1104465"/>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788747" y="1182638"/>
        <a:ext cx="145569" cy="158809"/>
      </dsp:txXfrm>
    </dsp:sp>
    <dsp:sp modelId="{9F2D6D53-0F23-4263-A670-FCADC421053D}">
      <dsp:nvSpPr>
        <dsp:cNvPr id="0" name=""/>
        <dsp:cNvSpPr/>
      </dsp:nvSpPr>
      <dsp:spPr>
        <a:xfrm>
          <a:off x="837002" y="363970"/>
          <a:ext cx="784247" cy="784247"/>
        </a:xfrm>
        <a:prstGeom prst="flowChartConnector">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Lack of resources</a:t>
          </a:r>
        </a:p>
      </dsp:txBody>
      <dsp:txXfrm>
        <a:off x="951852" y="478820"/>
        <a:ext cx="554547" cy="554547"/>
      </dsp:txXfrm>
    </dsp:sp>
    <dsp:sp modelId="{DDCA5B97-318A-4C6D-85E9-D661F5F6E3B0}">
      <dsp:nvSpPr>
        <dsp:cNvPr id="0" name=""/>
        <dsp:cNvSpPr/>
      </dsp:nvSpPr>
      <dsp:spPr>
        <a:xfrm rot="20520000">
          <a:off x="1679065" y="443773"/>
          <a:ext cx="207955" cy="2646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a:p>
      </dsp:txBody>
      <dsp:txXfrm>
        <a:off x="1680592" y="506349"/>
        <a:ext cx="145569" cy="158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AB9B2-D8B6-4552-B38E-17A4E406966E}">
      <dsp:nvSpPr>
        <dsp:cNvPr id="0" name=""/>
        <dsp:cNvSpPr/>
      </dsp:nvSpPr>
      <dsp:spPr>
        <a:xfrm>
          <a:off x="1851993" y="143077"/>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TMA &amp; sustainability</a:t>
          </a:r>
        </a:p>
      </dsp:txBody>
      <dsp:txXfrm>
        <a:off x="1977371" y="268455"/>
        <a:ext cx="605380" cy="605380"/>
      </dsp:txXfrm>
    </dsp:sp>
    <dsp:sp modelId="{AEFD9812-A544-463D-A5BF-82E3DCA98A82}">
      <dsp:nvSpPr>
        <dsp:cNvPr id="0" name=""/>
        <dsp:cNvSpPr/>
      </dsp:nvSpPr>
      <dsp:spPr>
        <a:xfrm rot="1200000">
          <a:off x="2764033" y="644144"/>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2766087" y="690284"/>
        <a:ext cx="158939" cy="173368"/>
      </dsp:txXfrm>
    </dsp:sp>
    <dsp:sp modelId="{1F8A3AF7-D7FC-461B-8671-995929BAFEDE}">
      <dsp:nvSpPr>
        <dsp:cNvPr id="0" name=""/>
        <dsp:cNvSpPr/>
      </dsp:nvSpPr>
      <dsp:spPr>
        <a:xfrm>
          <a:off x="3059068" y="582416"/>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Leadership &amp; partnerships</a:t>
          </a:r>
        </a:p>
      </dsp:txBody>
      <dsp:txXfrm>
        <a:off x="3184446" y="707794"/>
        <a:ext cx="605380" cy="605380"/>
      </dsp:txXfrm>
    </dsp:sp>
    <dsp:sp modelId="{3357DD8A-6841-4449-A107-C77C731C01F0}">
      <dsp:nvSpPr>
        <dsp:cNvPr id="0" name=""/>
        <dsp:cNvSpPr/>
      </dsp:nvSpPr>
      <dsp:spPr>
        <a:xfrm rot="3600000">
          <a:off x="3691532" y="1416670"/>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708561" y="1444964"/>
        <a:ext cx="158939" cy="173368"/>
      </dsp:txXfrm>
    </dsp:sp>
    <dsp:sp modelId="{16BC47D1-0C9C-4FB1-AECA-53F43F0AD7DA}">
      <dsp:nvSpPr>
        <dsp:cNvPr id="0" name=""/>
        <dsp:cNvSpPr/>
      </dsp:nvSpPr>
      <dsp:spPr>
        <a:xfrm>
          <a:off x="3701340" y="1694863"/>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Combination prevention packages</a:t>
          </a:r>
        </a:p>
      </dsp:txBody>
      <dsp:txXfrm>
        <a:off x="3826718" y="1820241"/>
        <a:ext cx="605380" cy="605380"/>
      </dsp:txXfrm>
    </dsp:sp>
    <dsp:sp modelId="{F059926C-E1AF-43A8-97D1-29924A2EEC2E}">
      <dsp:nvSpPr>
        <dsp:cNvPr id="0" name=""/>
        <dsp:cNvSpPr/>
      </dsp:nvSpPr>
      <dsp:spPr>
        <a:xfrm rot="6000000">
          <a:off x="3905467" y="2604643"/>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945439" y="2628891"/>
        <a:ext cx="158939" cy="173368"/>
      </dsp:txXfrm>
    </dsp:sp>
    <dsp:sp modelId="{0E206DF7-1E1A-4B1F-A212-BE5651D48A0E}">
      <dsp:nvSpPr>
        <dsp:cNvPr id="0" name=""/>
        <dsp:cNvSpPr/>
      </dsp:nvSpPr>
      <dsp:spPr>
        <a:xfrm>
          <a:off x="3478281" y="2959890"/>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Accountability for results</a:t>
          </a:r>
        </a:p>
      </dsp:txBody>
      <dsp:txXfrm>
        <a:off x="3603659" y="3085268"/>
        <a:ext cx="605380" cy="605380"/>
      </dsp:txXfrm>
    </dsp:sp>
    <dsp:sp modelId="{C2B613D5-E030-482D-8605-56566A07ADD4}">
      <dsp:nvSpPr>
        <dsp:cNvPr id="0" name=""/>
        <dsp:cNvSpPr/>
      </dsp:nvSpPr>
      <dsp:spPr>
        <a:xfrm rot="8400000">
          <a:off x="3305736" y="3652199"/>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365884" y="3688096"/>
        <a:ext cx="158939" cy="173368"/>
      </dsp:txXfrm>
    </dsp:sp>
    <dsp:sp modelId="{1AD0EE58-06A8-45A9-8977-778CF64BCA8F}">
      <dsp:nvSpPr>
        <dsp:cNvPr id="0" name=""/>
        <dsp:cNvSpPr/>
      </dsp:nvSpPr>
      <dsp:spPr>
        <a:xfrm>
          <a:off x="2494265" y="3785578"/>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Human rights &amp; people</a:t>
          </a:r>
        </a:p>
      </dsp:txBody>
      <dsp:txXfrm>
        <a:off x="2619643" y="3910956"/>
        <a:ext cx="605380" cy="605380"/>
      </dsp:txXfrm>
    </dsp:sp>
    <dsp:sp modelId="{F6D405AB-93BB-4F7F-9EB9-860237927867}">
      <dsp:nvSpPr>
        <dsp:cNvPr id="0" name=""/>
        <dsp:cNvSpPr/>
      </dsp:nvSpPr>
      <dsp:spPr>
        <a:xfrm rot="10800000">
          <a:off x="2172960" y="4069174"/>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241076" y="4126963"/>
        <a:ext cx="158939" cy="173368"/>
      </dsp:txXfrm>
    </dsp:sp>
    <dsp:sp modelId="{A62853DB-ACC0-427F-8F81-D3C2108E3578}">
      <dsp:nvSpPr>
        <dsp:cNvPr id="0" name=""/>
        <dsp:cNvSpPr/>
      </dsp:nvSpPr>
      <dsp:spPr>
        <a:xfrm>
          <a:off x="1209722" y="3785578"/>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Data &amp; Analytics</a:t>
          </a:r>
        </a:p>
      </dsp:txBody>
      <dsp:txXfrm>
        <a:off x="1335100" y="3910956"/>
        <a:ext cx="605380" cy="605380"/>
      </dsp:txXfrm>
    </dsp:sp>
    <dsp:sp modelId="{EE1DED2E-16DC-4273-B98E-D5A8716239B5}">
      <dsp:nvSpPr>
        <dsp:cNvPr id="0" name=""/>
        <dsp:cNvSpPr/>
      </dsp:nvSpPr>
      <dsp:spPr>
        <a:xfrm rot="13200000">
          <a:off x="1037177" y="3660460"/>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1097325" y="3740141"/>
        <a:ext cx="158939" cy="173368"/>
      </dsp:txXfrm>
    </dsp:sp>
    <dsp:sp modelId="{96695992-FB33-473C-BED1-1AEA2AA345F5}">
      <dsp:nvSpPr>
        <dsp:cNvPr id="0" name=""/>
        <dsp:cNvSpPr/>
      </dsp:nvSpPr>
      <dsp:spPr>
        <a:xfrm>
          <a:off x="225705" y="2959890"/>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Availability and access</a:t>
          </a:r>
        </a:p>
      </dsp:txBody>
      <dsp:txXfrm>
        <a:off x="351083" y="3085268"/>
        <a:ext cx="605380" cy="605380"/>
      </dsp:txXfrm>
    </dsp:sp>
    <dsp:sp modelId="{77EDE2E5-84E6-4B21-9457-B460EEADBF0D}">
      <dsp:nvSpPr>
        <dsp:cNvPr id="0" name=""/>
        <dsp:cNvSpPr/>
      </dsp:nvSpPr>
      <dsp:spPr>
        <a:xfrm rot="15600000">
          <a:off x="429833" y="2617300"/>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469805" y="2708630"/>
        <a:ext cx="158939" cy="173368"/>
      </dsp:txXfrm>
    </dsp:sp>
    <dsp:sp modelId="{7C18CC67-A186-48A4-91F5-2778C56855A9}">
      <dsp:nvSpPr>
        <dsp:cNvPr id="0" name=""/>
        <dsp:cNvSpPr/>
      </dsp:nvSpPr>
      <dsp:spPr>
        <a:xfrm>
          <a:off x="2647" y="1694863"/>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Demand  creation &amp; increased use</a:t>
          </a:r>
        </a:p>
      </dsp:txBody>
      <dsp:txXfrm>
        <a:off x="128025" y="1820241"/>
        <a:ext cx="605380" cy="605380"/>
      </dsp:txXfrm>
    </dsp:sp>
    <dsp:sp modelId="{ECA666DE-D11D-499A-BE5A-8AA3F6517CC5}">
      <dsp:nvSpPr>
        <dsp:cNvPr id="0" name=""/>
        <dsp:cNvSpPr/>
      </dsp:nvSpPr>
      <dsp:spPr>
        <a:xfrm rot="18000000">
          <a:off x="635110" y="1427800"/>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652139" y="1515084"/>
        <a:ext cx="158939" cy="173368"/>
      </dsp:txXfrm>
    </dsp:sp>
    <dsp:sp modelId="{9F2D6D53-0F23-4263-A670-FCADC421053D}">
      <dsp:nvSpPr>
        <dsp:cNvPr id="0" name=""/>
        <dsp:cNvSpPr/>
      </dsp:nvSpPr>
      <dsp:spPr>
        <a:xfrm>
          <a:off x="644918" y="582416"/>
          <a:ext cx="856136" cy="856136"/>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Investment</a:t>
          </a:r>
        </a:p>
      </dsp:txBody>
      <dsp:txXfrm>
        <a:off x="770296" y="707794"/>
        <a:ext cx="605380" cy="605380"/>
      </dsp:txXfrm>
    </dsp:sp>
    <dsp:sp modelId="{DDCA5B97-318A-4C6D-85E9-D661F5F6E3B0}">
      <dsp:nvSpPr>
        <dsp:cNvPr id="0" name=""/>
        <dsp:cNvSpPr/>
      </dsp:nvSpPr>
      <dsp:spPr>
        <a:xfrm rot="20400000">
          <a:off x="1556958" y="648540"/>
          <a:ext cx="227055" cy="288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559012" y="717978"/>
        <a:ext cx="158939" cy="17336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0.22215</cdr:x>
      <cdr:y>0.12285</cdr:y>
    </cdr:from>
    <cdr:to>
      <cdr:x>0.96568</cdr:x>
      <cdr:y>0.26488</cdr:y>
    </cdr:to>
    <cdr:sp macro="" textlink="">
      <cdr:nvSpPr>
        <cdr:cNvPr id="2" name="TextBox 2">
          <a:extLst xmlns:a="http://schemas.openxmlformats.org/drawingml/2006/main">
            <a:ext uri="{FF2B5EF4-FFF2-40B4-BE49-F238E27FC236}">
              <a16:creationId xmlns:a16="http://schemas.microsoft.com/office/drawing/2014/main" xmlns="" id="{7B4386E7-FCD7-4646-AC39-4E5515A5250A}"/>
            </a:ext>
          </a:extLst>
        </cdr:cNvPr>
        <cdr:cNvSpPr txBox="1"/>
      </cdr:nvSpPr>
      <cdr:spPr>
        <a:xfrm xmlns:a="http://schemas.openxmlformats.org/drawingml/2006/main">
          <a:off x="669665" y="798668"/>
          <a:ext cx="2241336"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rgbClr val="FF0000"/>
              </a:solidFill>
            </a:rPr>
            <a:t>Scaling: &gt;30% but signs of stagnation / collapse (n=8)</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0.98484</cdr:x>
      <cdr:y>0.115</cdr:y>
    </cdr:to>
    <cdr:sp macro="" textlink="">
      <cdr:nvSpPr>
        <cdr:cNvPr id="2" name="TextBox 1"/>
        <cdr:cNvSpPr txBox="1"/>
      </cdr:nvSpPr>
      <cdr:spPr>
        <a:xfrm xmlns:a="http://schemas.openxmlformats.org/drawingml/2006/main">
          <a:off x="0" y="0"/>
          <a:ext cx="6186790" cy="5532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Adult</a:t>
          </a:r>
          <a:r>
            <a:rPr lang="en-US" sz="1600" b="1" baseline="0" dirty="0"/>
            <a:t> (15-49y) HIV infections (Y1) &amp; Condom availability (Y2) </a:t>
          </a:r>
        </a:p>
        <a:p xmlns:a="http://schemas.openxmlformats.org/drawingml/2006/main">
          <a:r>
            <a:rPr lang="en-US" sz="1200" b="1" baseline="0" dirty="0"/>
            <a:t>(Avg number of condoms available per adult man (15-64y)</a:t>
          </a:r>
        </a:p>
        <a:p xmlns:a="http://schemas.openxmlformats.org/drawingml/2006/main">
          <a:endParaRPr lang="en-US" sz="1600" b="1" dirty="0"/>
        </a:p>
      </cdr:txBody>
    </cdr:sp>
  </cdr:relSizeAnchor>
  <cdr:relSizeAnchor xmlns:cdr="http://schemas.openxmlformats.org/drawingml/2006/chartDrawing">
    <cdr:from>
      <cdr:x>0</cdr:x>
      <cdr:y>0.11304</cdr:y>
    </cdr:from>
    <cdr:to>
      <cdr:x>0.21214</cdr:x>
      <cdr:y>0.1571</cdr:y>
    </cdr:to>
    <cdr:sp macro="" textlink="">
      <cdr:nvSpPr>
        <cdr:cNvPr id="5" name="TextBox 4">
          <a:extLst xmlns:a="http://schemas.openxmlformats.org/drawingml/2006/main">
            <a:ext uri="{FF2B5EF4-FFF2-40B4-BE49-F238E27FC236}">
              <a16:creationId xmlns:a16="http://schemas.microsoft.com/office/drawing/2014/main" xmlns="" id="{B38FB82F-5ED9-4666-82A5-49FBBCB6A095}"/>
            </a:ext>
          </a:extLst>
        </cdr:cNvPr>
        <cdr:cNvSpPr txBox="1"/>
      </cdr:nvSpPr>
      <cdr:spPr>
        <a:xfrm xmlns:a="http://schemas.openxmlformats.org/drawingml/2006/main">
          <a:off x="0" y="543839"/>
          <a:ext cx="1332689" cy="2119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000" b="1" dirty="0"/>
            <a:t>HIV infections</a:t>
          </a:r>
        </a:p>
      </cdr:txBody>
    </cdr:sp>
  </cdr:relSizeAnchor>
  <cdr:relSizeAnchor xmlns:cdr="http://schemas.openxmlformats.org/drawingml/2006/chartDrawing">
    <cdr:from>
      <cdr:x>0.77698</cdr:x>
      <cdr:y>0.13562</cdr:y>
    </cdr:from>
    <cdr:to>
      <cdr:x>1</cdr:x>
      <cdr:y>0.198</cdr:y>
    </cdr:to>
    <cdr:sp macro="" textlink="">
      <cdr:nvSpPr>
        <cdr:cNvPr id="6" name="TextBox 1">
          <a:extLst xmlns:a="http://schemas.openxmlformats.org/drawingml/2006/main">
            <a:ext uri="{FF2B5EF4-FFF2-40B4-BE49-F238E27FC236}">
              <a16:creationId xmlns:a16="http://schemas.microsoft.com/office/drawing/2014/main" xmlns="" id="{46059E20-C378-4B1B-A593-3741E0798C4F}"/>
            </a:ext>
          </a:extLst>
        </cdr:cNvPr>
        <cdr:cNvSpPr txBox="1"/>
      </cdr:nvSpPr>
      <cdr:spPr>
        <a:xfrm xmlns:a="http://schemas.openxmlformats.org/drawingml/2006/main">
          <a:off x="4880995" y="652478"/>
          <a:ext cx="1401013" cy="3000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b="1" dirty="0"/>
            <a:t># condoms/</a:t>
          </a:r>
          <a:r>
            <a:rPr lang="en-GB" sz="1000" b="1" baseline="0" dirty="0"/>
            <a:t> adult man</a:t>
          </a:r>
          <a:endParaRPr lang="en-GB" sz="1000" b="1" dirty="0"/>
        </a:p>
      </cdr:txBody>
    </cdr:sp>
  </cdr:relSizeAnchor>
  <cdr:relSizeAnchor xmlns:cdr="http://schemas.openxmlformats.org/drawingml/2006/chartDrawing">
    <cdr:from>
      <cdr:x>0.39951</cdr:x>
      <cdr:y>0.23314</cdr:y>
    </cdr:from>
    <cdr:to>
      <cdr:x>0.90563</cdr:x>
      <cdr:y>0.43411</cdr:y>
    </cdr:to>
    <cdr:sp macro="" textlink="">
      <cdr:nvSpPr>
        <cdr:cNvPr id="7" name="TextBox 5">
          <a:extLst xmlns:a="http://schemas.openxmlformats.org/drawingml/2006/main">
            <a:ext uri="{FF2B5EF4-FFF2-40B4-BE49-F238E27FC236}">
              <a16:creationId xmlns:a16="http://schemas.microsoft.com/office/drawing/2014/main" xmlns="" id="{0B867372-DAD1-494E-8C58-A1C736340ABF}"/>
            </a:ext>
          </a:extLst>
        </cdr:cNvPr>
        <cdr:cNvSpPr txBox="1"/>
      </cdr:nvSpPr>
      <cdr:spPr>
        <a:xfrm xmlns:a="http://schemas.openxmlformats.org/drawingml/2006/main">
          <a:off x="2509736" y="1121641"/>
          <a:ext cx="3179439" cy="966851"/>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457200" fontAlgn="base">
            <a:spcBef>
              <a:spcPct val="0"/>
            </a:spcBef>
            <a:spcAft>
              <a:spcPct val="0"/>
            </a:spcAft>
          </a:pPr>
          <a:r>
            <a:rPr lang="en-GB" sz="1300" b="1" dirty="0">
              <a:solidFill>
                <a:schemeClr val="tx1"/>
              </a:solidFill>
              <a:latin typeface="Arial" charset="0"/>
              <a:ea typeface="ＭＳ Ｐゴシック" pitchFamily="34" charset="-128"/>
              <a:cs typeface="Arial" charset="0"/>
            </a:rPr>
            <a:t>2005-2017</a:t>
          </a:r>
        </a:p>
        <a:p xmlns:a="http://schemas.openxmlformats.org/drawingml/2006/main">
          <a:pPr algn="ctr" defTabSz="457200" fontAlgn="base">
            <a:spcBef>
              <a:spcPct val="0"/>
            </a:spcBef>
            <a:spcAft>
              <a:spcPct val="0"/>
            </a:spcAft>
          </a:pPr>
          <a:r>
            <a:rPr lang="en-GB" sz="1300" b="1" dirty="0">
              <a:solidFill>
                <a:schemeClr val="tx1"/>
              </a:solidFill>
              <a:latin typeface="Arial" charset="0"/>
              <a:ea typeface="ＭＳ Ｐゴシック" pitchFamily="34" charset="-128"/>
              <a:cs typeface="Arial" charset="0"/>
            </a:rPr>
            <a:t> 42% decrease in condom availability</a:t>
          </a:r>
        </a:p>
        <a:p xmlns:a="http://schemas.openxmlformats.org/drawingml/2006/main">
          <a:pPr algn="ctr" defTabSz="457200" fontAlgn="base">
            <a:spcBef>
              <a:spcPct val="0"/>
            </a:spcBef>
            <a:spcAft>
              <a:spcPct val="0"/>
            </a:spcAft>
          </a:pPr>
          <a:r>
            <a:rPr lang="en-GB" sz="1300" b="1" dirty="0">
              <a:solidFill>
                <a:schemeClr val="tx1"/>
              </a:solidFill>
              <a:latin typeface="Arial" charset="0"/>
              <a:ea typeface="ＭＳ Ｐゴシック" pitchFamily="34" charset="-128"/>
              <a:cs typeface="Arial" charset="0"/>
            </a:rPr>
            <a:t>associated with </a:t>
          </a:r>
        </a:p>
        <a:p xmlns:a="http://schemas.openxmlformats.org/drawingml/2006/main">
          <a:pPr algn="ctr" defTabSz="457200" fontAlgn="base">
            <a:spcBef>
              <a:spcPct val="0"/>
            </a:spcBef>
            <a:spcAft>
              <a:spcPct val="0"/>
            </a:spcAft>
          </a:pPr>
          <a:r>
            <a:rPr lang="en-GB" sz="1300" b="1" dirty="0">
              <a:solidFill>
                <a:schemeClr val="tx1"/>
              </a:solidFill>
              <a:latin typeface="Arial" charset="0"/>
              <a:ea typeface="ＭＳ Ｐゴシック" pitchFamily="34" charset="-128"/>
              <a:cs typeface="Arial" charset="0"/>
            </a:rPr>
            <a:t>50% increase in adult HIV infections</a:t>
          </a:r>
        </a:p>
      </cdr:txBody>
    </cdr:sp>
  </cdr:relSizeAnchor>
</c:userShapes>
</file>

<file path=ppt/drawings/drawing2.xml><?xml version="1.0" encoding="utf-8"?>
<c:userShapes xmlns:c="http://schemas.openxmlformats.org/drawingml/2006/chart">
  <cdr:relSizeAnchor xmlns:cdr="http://schemas.openxmlformats.org/drawingml/2006/chartDrawing">
    <cdr:from>
      <cdr:x>0.22476</cdr:x>
      <cdr:y>0.27296</cdr:y>
    </cdr:from>
    <cdr:to>
      <cdr:x>0.92906</cdr:x>
      <cdr:y>0.37103</cdr:y>
    </cdr:to>
    <cdr:sp macro="" textlink="">
      <cdr:nvSpPr>
        <cdr:cNvPr id="2" name="TextBox 2">
          <a:extLst xmlns:a="http://schemas.openxmlformats.org/drawingml/2006/main">
            <a:ext uri="{FF2B5EF4-FFF2-40B4-BE49-F238E27FC236}">
              <a16:creationId xmlns:a16="http://schemas.microsoft.com/office/drawing/2014/main" xmlns="" id="{7B4386E7-FCD7-4646-AC39-4E5515A5250A}"/>
            </a:ext>
          </a:extLst>
        </cdr:cNvPr>
        <cdr:cNvSpPr txBox="1"/>
      </cdr:nvSpPr>
      <cdr:spPr>
        <a:xfrm xmlns:a="http://schemas.openxmlformats.org/drawingml/2006/main">
          <a:off x="657666" y="1798908"/>
          <a:ext cx="206082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rgbClr val="FF0000"/>
              </a:solidFill>
            </a:rPr>
            <a:t>Lagging: 15-25% &amp; stagnation (n=12)</a:t>
          </a:r>
        </a:p>
      </cdr:txBody>
    </cdr:sp>
  </cdr:relSizeAnchor>
</c:userShapes>
</file>

<file path=ppt/drawings/drawing3.xml><?xml version="1.0" encoding="utf-8"?>
<c:userShapes xmlns:c="http://schemas.openxmlformats.org/drawingml/2006/chart">
  <cdr:relSizeAnchor xmlns:cdr="http://schemas.openxmlformats.org/drawingml/2006/chartDrawing">
    <cdr:from>
      <cdr:x>0.19933</cdr:x>
      <cdr:y>0.51494</cdr:y>
    </cdr:from>
    <cdr:to>
      <cdr:x>0.85307</cdr:x>
      <cdr:y>0.57175</cdr:y>
    </cdr:to>
    <cdr:sp macro="" textlink="">
      <cdr:nvSpPr>
        <cdr:cNvPr id="2" name="TextBox 2">
          <a:extLst xmlns:a="http://schemas.openxmlformats.org/drawingml/2006/main">
            <a:ext uri="{FF2B5EF4-FFF2-40B4-BE49-F238E27FC236}">
              <a16:creationId xmlns:a16="http://schemas.microsoft.com/office/drawing/2014/main" xmlns="" id="{7B4386E7-FCD7-4646-AC39-4E5515A5250A}"/>
            </a:ext>
          </a:extLst>
        </cdr:cNvPr>
        <cdr:cNvSpPr txBox="1"/>
      </cdr:nvSpPr>
      <cdr:spPr>
        <a:xfrm xmlns:a="http://schemas.openxmlformats.org/drawingml/2006/main">
          <a:off x="612418" y="3347685"/>
          <a:ext cx="2008541" cy="369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rgbClr val="FF0000"/>
              </a:solidFill>
            </a:rPr>
            <a:t>Failed: &lt;20% (n=8)</a:t>
          </a:r>
        </a:p>
      </cdr:txBody>
    </cdr:sp>
  </cdr:relSizeAnchor>
</c:userShapes>
</file>

<file path=ppt/drawings/drawing4.xml><?xml version="1.0" encoding="utf-8"?>
<c:userShapes xmlns:c="http://schemas.openxmlformats.org/drawingml/2006/chart">
  <cdr:relSizeAnchor xmlns:cdr="http://schemas.openxmlformats.org/drawingml/2006/chartDrawing">
    <cdr:from>
      <cdr:x>0.01948</cdr:x>
      <cdr:y>0</cdr:y>
    </cdr:from>
    <cdr:to>
      <cdr:x>0.98052</cdr:x>
      <cdr:y>0.13399</cdr:y>
    </cdr:to>
    <cdr:sp macro="" textlink="">
      <cdr:nvSpPr>
        <cdr:cNvPr id="2" name="TextBox 1">
          <a:extLst xmlns:a="http://schemas.openxmlformats.org/drawingml/2006/main">
            <a:ext uri="{FF2B5EF4-FFF2-40B4-BE49-F238E27FC236}">
              <a16:creationId xmlns:a16="http://schemas.microsoft.com/office/drawing/2014/main" xmlns="" id="{7EFDC001-A541-4A16-929F-0F3A2455D26B}"/>
            </a:ext>
          </a:extLst>
        </cdr:cNvPr>
        <cdr:cNvSpPr txBox="1"/>
      </cdr:nvSpPr>
      <cdr:spPr>
        <a:xfrm xmlns:a="http://schemas.openxmlformats.org/drawingml/2006/main">
          <a:off x="178125" y="0"/>
          <a:ext cx="8787750" cy="79592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800" b="1" dirty="0"/>
            <a:t>Condom use at last higher risk sex (with a non-marital, non-cohabiting partner</a:t>
          </a:r>
          <a:r>
            <a:rPr lang="en-GB" sz="1800" b="1" dirty="0" smtClean="0"/>
            <a:t>)(n=48)</a:t>
          </a:r>
          <a:endParaRPr lang="en-GB" sz="1800" b="1" dirty="0"/>
        </a:p>
        <a:p xmlns:a="http://schemas.openxmlformats.org/drawingml/2006/main">
          <a:pPr algn="ctr"/>
          <a:r>
            <a:rPr lang="en-GB" sz="2000" b="1" dirty="0"/>
            <a:t> </a:t>
          </a:r>
          <a:r>
            <a:rPr lang="en-GB" sz="1000" b="1" dirty="0"/>
            <a:t>(Latest DHS &gt;2010; n=48) (ICF, 2015. The DHS Program </a:t>
          </a:r>
          <a:r>
            <a:rPr lang="en-GB" sz="1000" b="1" dirty="0" err="1"/>
            <a:t>STATcompiler</a:t>
          </a:r>
          <a:r>
            <a:rPr lang="en-GB" sz="1000" b="1" dirty="0"/>
            <a:t>. USAID. http://www.statcompiler.com. June 5 2018</a:t>
          </a:r>
        </a:p>
      </cdr:txBody>
    </cdr:sp>
  </cdr:relSizeAnchor>
  <cdr:relSizeAnchor xmlns:cdr="http://schemas.openxmlformats.org/drawingml/2006/chartDrawing">
    <cdr:from>
      <cdr:x>0.78041</cdr:x>
      <cdr:y>0.14613</cdr:y>
    </cdr:from>
    <cdr:to>
      <cdr:x>1</cdr:x>
      <cdr:y>0.20072</cdr:y>
    </cdr:to>
    <cdr:sp macro="" textlink="">
      <cdr:nvSpPr>
        <cdr:cNvPr id="7" name="TextBox 6">
          <a:extLst xmlns:a="http://schemas.openxmlformats.org/drawingml/2006/main">
            <a:ext uri="{FF2B5EF4-FFF2-40B4-BE49-F238E27FC236}">
              <a16:creationId xmlns:a16="http://schemas.microsoft.com/office/drawing/2014/main" xmlns="" id="{5149A7CD-8385-4E2F-B254-D9622A6A3401}"/>
            </a:ext>
          </a:extLst>
        </cdr:cNvPr>
        <cdr:cNvSpPr txBox="1"/>
      </cdr:nvSpPr>
      <cdr:spPr>
        <a:xfrm xmlns:a="http://schemas.openxmlformats.org/drawingml/2006/main">
          <a:off x="7136069" y="868023"/>
          <a:ext cx="2007931" cy="3242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solidFill>
                <a:srgbClr val="FF0000"/>
              </a:solidFill>
            </a:rPr>
            <a:t>90% Condom use Target</a:t>
          </a:r>
        </a:p>
      </cdr:txBody>
    </cdr:sp>
  </cdr:relSizeAnchor>
  <cdr:relSizeAnchor xmlns:cdr="http://schemas.openxmlformats.org/drawingml/2006/chartDrawing">
    <cdr:from>
      <cdr:x>0.04364</cdr:x>
      <cdr:y>0.92731</cdr:y>
    </cdr:from>
    <cdr:to>
      <cdr:x>0.36803</cdr:x>
      <cdr:y>0.9819</cdr:y>
    </cdr:to>
    <cdr:sp macro="" textlink="">
      <cdr:nvSpPr>
        <cdr:cNvPr id="8" name="TextBox 7">
          <a:extLst xmlns:a="http://schemas.openxmlformats.org/drawingml/2006/main">
            <a:ext uri="{FF2B5EF4-FFF2-40B4-BE49-F238E27FC236}">
              <a16:creationId xmlns:a16="http://schemas.microsoft.com/office/drawing/2014/main" xmlns="" id="{50A32140-337B-4FC0-933A-A86B2890FEE6}"/>
            </a:ext>
          </a:extLst>
        </cdr:cNvPr>
        <cdr:cNvSpPr txBox="1"/>
      </cdr:nvSpPr>
      <cdr:spPr>
        <a:xfrm xmlns:a="http://schemas.openxmlformats.org/drawingml/2006/main">
          <a:off x="523569" y="7148137"/>
          <a:ext cx="3892062" cy="42080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1400" b="1"/>
            <a:t>West</a:t>
          </a:r>
          <a:r>
            <a:rPr lang="en-GB" sz="1400" b="1" baseline="0"/>
            <a:t> and Central Africa</a:t>
          </a:r>
          <a:endParaRPr lang="en-GB" sz="1400" b="1"/>
        </a:p>
      </cdr:txBody>
    </cdr:sp>
  </cdr:relSizeAnchor>
  <cdr:relSizeAnchor xmlns:cdr="http://schemas.openxmlformats.org/drawingml/2006/chartDrawing">
    <cdr:from>
      <cdr:x>0.46139</cdr:x>
      <cdr:y>0.91477</cdr:y>
    </cdr:from>
    <cdr:to>
      <cdr:x>0.66506</cdr:x>
      <cdr:y>0.98425</cdr:y>
    </cdr:to>
    <cdr:sp macro="" textlink="">
      <cdr:nvSpPr>
        <cdr:cNvPr id="9" name="TextBox 1">
          <a:extLst xmlns:a="http://schemas.openxmlformats.org/drawingml/2006/main">
            <a:ext uri="{FF2B5EF4-FFF2-40B4-BE49-F238E27FC236}">
              <a16:creationId xmlns:a16="http://schemas.microsoft.com/office/drawing/2014/main" xmlns="" id="{D70D9FE5-A4DF-4D87-AA2C-A082D9008D4D}"/>
            </a:ext>
          </a:extLst>
        </cdr:cNvPr>
        <cdr:cNvSpPr txBox="1"/>
      </cdr:nvSpPr>
      <cdr:spPr>
        <a:xfrm xmlns:a="http://schemas.openxmlformats.org/drawingml/2006/main">
          <a:off x="3171865" y="4999893"/>
          <a:ext cx="1400134" cy="37975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t>Eastern and Southern Africa</a:t>
          </a:r>
        </a:p>
      </cdr:txBody>
    </cdr:sp>
  </cdr:relSizeAnchor>
  <cdr:relSizeAnchor xmlns:cdr="http://schemas.openxmlformats.org/drawingml/2006/chartDrawing">
    <cdr:from>
      <cdr:x>0.67866</cdr:x>
      <cdr:y>0.92556</cdr:y>
    </cdr:from>
    <cdr:to>
      <cdr:x>0.80365</cdr:x>
      <cdr:y>1</cdr:y>
    </cdr:to>
    <cdr:sp macro="" textlink="">
      <cdr:nvSpPr>
        <cdr:cNvPr id="10" name="TextBox 1">
          <a:extLst xmlns:a="http://schemas.openxmlformats.org/drawingml/2006/main">
            <a:ext uri="{FF2B5EF4-FFF2-40B4-BE49-F238E27FC236}">
              <a16:creationId xmlns:a16="http://schemas.microsoft.com/office/drawing/2014/main" xmlns="" id="{D70D9FE5-A4DF-4D87-AA2C-A082D9008D4D}"/>
            </a:ext>
          </a:extLst>
        </cdr:cNvPr>
        <cdr:cNvSpPr txBox="1"/>
      </cdr:nvSpPr>
      <cdr:spPr>
        <a:xfrm xmlns:a="http://schemas.openxmlformats.org/drawingml/2006/main">
          <a:off x="8142637" y="7134630"/>
          <a:ext cx="1499642" cy="57381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a:t>Latin-America</a:t>
          </a:r>
        </a:p>
      </cdr:txBody>
    </cdr:sp>
  </cdr:relSizeAnchor>
  <cdr:relSizeAnchor xmlns:cdr="http://schemas.openxmlformats.org/drawingml/2006/chartDrawing">
    <cdr:from>
      <cdr:x>0.76695</cdr:x>
      <cdr:y>0.85266</cdr:y>
    </cdr:from>
    <cdr:to>
      <cdr:x>0.92913</cdr:x>
      <cdr:y>0.91185</cdr:y>
    </cdr:to>
    <cdr:sp macro="" textlink="">
      <cdr:nvSpPr>
        <cdr:cNvPr id="11" name="TextBox 1">
          <a:extLst xmlns:a="http://schemas.openxmlformats.org/drawingml/2006/main">
            <a:ext uri="{FF2B5EF4-FFF2-40B4-BE49-F238E27FC236}">
              <a16:creationId xmlns:a16="http://schemas.microsoft.com/office/drawing/2014/main" xmlns="" id="{C3A0A236-8ADA-4899-812C-4885DA51FA46}"/>
            </a:ext>
          </a:extLst>
        </cdr:cNvPr>
        <cdr:cNvSpPr txBox="1"/>
      </cdr:nvSpPr>
      <cdr:spPr>
        <a:xfrm xmlns:a="http://schemas.openxmlformats.org/drawingml/2006/main">
          <a:off x="5272391" y="4660415"/>
          <a:ext cx="1114907" cy="32351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t>Asia-Pacific</a:t>
          </a:r>
        </a:p>
      </cdr:txBody>
    </cdr:sp>
  </cdr:relSizeAnchor>
  <cdr:relSizeAnchor xmlns:cdr="http://schemas.openxmlformats.org/drawingml/2006/chartDrawing">
    <cdr:from>
      <cdr:x>0.78959</cdr:x>
      <cdr:y>0.90665</cdr:y>
    </cdr:from>
    <cdr:to>
      <cdr:x>1</cdr:x>
      <cdr:y>1</cdr:y>
    </cdr:to>
    <cdr:sp macro="" textlink="">
      <cdr:nvSpPr>
        <cdr:cNvPr id="12" name="TextBox 1">
          <a:extLst xmlns:a="http://schemas.openxmlformats.org/drawingml/2006/main">
            <a:ext uri="{FF2B5EF4-FFF2-40B4-BE49-F238E27FC236}">
              <a16:creationId xmlns:a16="http://schemas.microsoft.com/office/drawing/2014/main" xmlns="" id="{C3A0A236-8ADA-4899-812C-4885DA51FA46}"/>
            </a:ext>
          </a:extLst>
        </cdr:cNvPr>
        <cdr:cNvSpPr txBox="1"/>
      </cdr:nvSpPr>
      <cdr:spPr>
        <a:xfrm xmlns:a="http://schemas.openxmlformats.org/drawingml/2006/main">
          <a:off x="5428033" y="4955515"/>
          <a:ext cx="1446491" cy="5102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400" b="1" dirty="0"/>
            <a:t>Eastern Europe and Central-Asia</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0.00898</cdr:y>
    </cdr:from>
    <cdr:to>
      <cdr:x>1</cdr:x>
      <cdr:y>0.13355</cdr:y>
    </cdr:to>
    <cdr:sp macro="" textlink="">
      <cdr:nvSpPr>
        <cdr:cNvPr id="2" name="TextBox 1">
          <a:extLst xmlns:a="http://schemas.openxmlformats.org/drawingml/2006/main">
            <a:ext uri="{FF2B5EF4-FFF2-40B4-BE49-F238E27FC236}">
              <a16:creationId xmlns:a16="http://schemas.microsoft.com/office/drawing/2014/main" xmlns="" id="{4E3F84F5-86CA-4A03-B0F5-8038003EE607}"/>
            </a:ext>
          </a:extLst>
        </cdr:cNvPr>
        <cdr:cNvSpPr txBox="1"/>
      </cdr:nvSpPr>
      <cdr:spPr>
        <a:xfrm xmlns:a="http://schemas.openxmlformats.org/drawingml/2006/main">
          <a:off x="0" y="46189"/>
          <a:ext cx="6411816" cy="640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a:t>Condom use at last higher risk sex  - selected cities in  sub-Saharan Africa</a:t>
          </a:r>
        </a:p>
        <a:p xmlns:a="http://schemas.openxmlformats.org/drawingml/2006/main">
          <a:r>
            <a:rPr lang="en-GB" sz="1800" dirty="0"/>
            <a:t> </a:t>
          </a:r>
          <a:r>
            <a:rPr lang="en-GB" sz="1400" dirty="0"/>
            <a:t>(n=40, most recent DHS, &gt;2010)</a:t>
          </a:r>
        </a:p>
      </cdr:txBody>
    </cdr:sp>
  </cdr:relSizeAnchor>
</c:userShapes>
</file>

<file path=ppt/drawings/drawing6.xml><?xml version="1.0" encoding="utf-8"?>
<c:userShapes xmlns:c="http://schemas.openxmlformats.org/drawingml/2006/chart">
  <cdr:relSizeAnchor xmlns:cdr="http://schemas.openxmlformats.org/drawingml/2006/chartDrawing">
    <cdr:from>
      <cdr:x>0.6712</cdr:x>
      <cdr:y>0.11927</cdr:y>
    </cdr:from>
    <cdr:to>
      <cdr:x>0.98305</cdr:x>
      <cdr:y>0.16838</cdr:y>
    </cdr:to>
    <cdr:sp macro="" textlink="">
      <cdr:nvSpPr>
        <cdr:cNvPr id="4" name="TextBox 3">
          <a:extLst xmlns:a="http://schemas.openxmlformats.org/drawingml/2006/main">
            <a:ext uri="{FF2B5EF4-FFF2-40B4-BE49-F238E27FC236}">
              <a16:creationId xmlns:a16="http://schemas.microsoft.com/office/drawing/2014/main" xmlns="" id="{A8514B0D-9B05-4BAC-8FAB-C5395FA60882}"/>
            </a:ext>
          </a:extLst>
        </cdr:cNvPr>
        <cdr:cNvSpPr txBox="1"/>
      </cdr:nvSpPr>
      <cdr:spPr>
        <a:xfrm xmlns:a="http://schemas.openxmlformats.org/drawingml/2006/main">
          <a:off x="2906035" y="319525"/>
          <a:ext cx="1350194" cy="13156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fr-CH" sz="1200" b="1" dirty="0">
              <a:solidFill>
                <a:srgbClr val="FF0000"/>
              </a:solidFill>
            </a:rPr>
            <a:t>90% </a:t>
          </a:r>
          <a:r>
            <a:rPr lang="fr-CH" sz="1200" b="1" dirty="0" err="1">
              <a:solidFill>
                <a:srgbClr val="FF0000"/>
              </a:solidFill>
            </a:rPr>
            <a:t>target</a:t>
          </a:r>
          <a:endParaRPr lang="x-none" sz="1200" b="1" dirty="0">
            <a:solidFill>
              <a:srgbClr val="FF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0.61475</cdr:x>
      <cdr:y>0.09836</cdr:y>
    </cdr:from>
    <cdr:to>
      <cdr:x>0.9752</cdr:x>
      <cdr:y>0.15999</cdr:y>
    </cdr:to>
    <cdr:sp macro="" textlink="">
      <cdr:nvSpPr>
        <cdr:cNvPr id="4" name="TextBox 3">
          <a:extLst xmlns:a="http://schemas.openxmlformats.org/drawingml/2006/main">
            <a:ext uri="{FF2B5EF4-FFF2-40B4-BE49-F238E27FC236}">
              <a16:creationId xmlns:a16="http://schemas.microsoft.com/office/drawing/2014/main" xmlns="" id="{A8514B0D-9B05-4BAC-8FAB-C5395FA60882}"/>
            </a:ext>
          </a:extLst>
        </cdr:cNvPr>
        <cdr:cNvSpPr txBox="1"/>
      </cdr:nvSpPr>
      <cdr:spPr>
        <a:xfrm xmlns:a="http://schemas.openxmlformats.org/drawingml/2006/main">
          <a:off x="3736326" y="351360"/>
          <a:ext cx="2190750" cy="22013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fr-CH" sz="1200" b="1" dirty="0">
              <a:solidFill>
                <a:srgbClr val="FF0000"/>
              </a:solidFill>
            </a:rPr>
            <a:t>90% Condom use </a:t>
          </a:r>
          <a:r>
            <a:rPr lang="fr-CH" sz="1200" b="1" dirty="0" err="1">
              <a:solidFill>
                <a:srgbClr val="FF0000"/>
              </a:solidFill>
            </a:rPr>
            <a:t>target</a:t>
          </a:r>
          <a:endParaRPr lang="x-none" sz="1200" b="1" dirty="0">
            <a:solidFill>
              <a:srgbClr val="FF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0.05438</cdr:x>
      <cdr:y>0</cdr:y>
    </cdr:from>
    <cdr:to>
      <cdr:x>0.73561</cdr:x>
      <cdr:y>0.08007</cdr:y>
    </cdr:to>
    <cdr:sp macro="" textlink="">
      <cdr:nvSpPr>
        <cdr:cNvPr id="2" name="TextBox 1"/>
        <cdr:cNvSpPr txBox="1"/>
      </cdr:nvSpPr>
      <cdr:spPr>
        <a:xfrm xmlns:a="http://schemas.openxmlformats.org/drawingml/2006/main">
          <a:off x="339514" y="0"/>
          <a:ext cx="4253353" cy="286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t>Uganda </a:t>
          </a:r>
          <a:r>
            <a:rPr lang="en-US" sz="1400" b="1" baseline="0" dirty="0"/>
            <a:t>2016</a:t>
          </a:r>
          <a:endParaRPr lang="en-US" sz="14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0.92571</cdr:x>
      <cdr:y>0.46476</cdr:y>
    </cdr:from>
    <cdr:to>
      <cdr:x>0.96286</cdr:x>
      <cdr:y>0.80635</cdr:y>
    </cdr:to>
    <cdr:sp macro="" textlink="">
      <cdr:nvSpPr>
        <cdr:cNvPr id="2" name="TextBox 1">
          <a:extLst xmlns:a="http://schemas.openxmlformats.org/drawingml/2006/main">
            <a:ext uri="{FF2B5EF4-FFF2-40B4-BE49-F238E27FC236}">
              <a16:creationId xmlns:a16="http://schemas.microsoft.com/office/drawing/2014/main" xmlns="" id="{E50B78DF-20B4-442D-9624-99A0B6EF4C30}"/>
            </a:ext>
          </a:extLst>
        </cdr:cNvPr>
        <cdr:cNvSpPr txBox="1"/>
      </cdr:nvSpPr>
      <cdr:spPr>
        <a:xfrm xmlns:a="http://schemas.openxmlformats.org/drawingml/2006/main">
          <a:off x="8464732" y="3187336"/>
          <a:ext cx="339634" cy="23426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4400" b="1" dirty="0">
              <a:solidFill>
                <a:srgbClr val="FF0000"/>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6"/>
          </a:xfrm>
          <a:prstGeom prst="rect">
            <a:avLst/>
          </a:prstGeom>
        </p:spPr>
        <p:txBody>
          <a:bodyPr vert="horz" lIns="92300" tIns="46150" rIns="92300" bIns="46150" rtlCol="0"/>
          <a:lstStyle>
            <a:lvl1pPr algn="l">
              <a:defRPr sz="1200"/>
            </a:lvl1pPr>
          </a:lstStyle>
          <a:p>
            <a:endParaRPr lang="en-GB"/>
          </a:p>
        </p:txBody>
      </p:sp>
      <p:sp>
        <p:nvSpPr>
          <p:cNvPr id="3" name="Date Placeholder 2"/>
          <p:cNvSpPr>
            <a:spLocks noGrp="1"/>
          </p:cNvSpPr>
          <p:nvPr>
            <p:ph type="dt" idx="1"/>
          </p:nvPr>
        </p:nvSpPr>
        <p:spPr>
          <a:xfrm>
            <a:off x="3901698" y="0"/>
            <a:ext cx="2984871" cy="502756"/>
          </a:xfrm>
          <a:prstGeom prst="rect">
            <a:avLst/>
          </a:prstGeom>
        </p:spPr>
        <p:txBody>
          <a:bodyPr vert="horz" lIns="92300" tIns="46150" rIns="92300" bIns="46150" rtlCol="0"/>
          <a:lstStyle>
            <a:lvl1pPr algn="r">
              <a:defRPr sz="1200"/>
            </a:lvl1pPr>
          </a:lstStyle>
          <a:p>
            <a:fld id="{247E56A5-B077-4D85-8DC3-4056A5F09359}" type="datetimeFigureOut">
              <a:rPr lang="en-GB" smtClean="0"/>
              <a:t>23/07/2018</a:t>
            </a:fld>
            <a:endParaRPr lang="en-GB"/>
          </a:p>
        </p:txBody>
      </p:sp>
      <p:sp>
        <p:nvSpPr>
          <p:cNvPr id="4" name="Slide Image Placeholder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2300" tIns="46150" rIns="92300" bIns="46150" rtlCol="0" anchor="ctr"/>
          <a:lstStyle/>
          <a:p>
            <a:endParaRPr lang="en-GB"/>
          </a:p>
        </p:txBody>
      </p:sp>
      <p:sp>
        <p:nvSpPr>
          <p:cNvPr id="5" name="Notes Placeholder 4"/>
          <p:cNvSpPr>
            <a:spLocks noGrp="1"/>
          </p:cNvSpPr>
          <p:nvPr>
            <p:ph type="body" sz="quarter" idx="3"/>
          </p:nvPr>
        </p:nvSpPr>
        <p:spPr>
          <a:xfrm>
            <a:off x="688817" y="4822270"/>
            <a:ext cx="5510530" cy="3945493"/>
          </a:xfrm>
          <a:prstGeom prst="rect">
            <a:avLst/>
          </a:prstGeom>
        </p:spPr>
        <p:txBody>
          <a:bodyPr vert="horz" lIns="92300" tIns="46150" rIns="92300" bIns="4615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2755"/>
          </a:xfrm>
          <a:prstGeom prst="rect">
            <a:avLst/>
          </a:prstGeom>
        </p:spPr>
        <p:txBody>
          <a:bodyPr vert="horz" lIns="92300" tIns="46150" rIns="92300" bIns="46150" rtlCol="0" anchor="b"/>
          <a:lstStyle>
            <a:lvl1pPr algn="l">
              <a:defRPr sz="1200"/>
            </a:lvl1pPr>
          </a:lstStyle>
          <a:p>
            <a:endParaRPr lang="en-GB"/>
          </a:p>
        </p:txBody>
      </p:sp>
      <p:sp>
        <p:nvSpPr>
          <p:cNvPr id="7" name="Slide Number Placeholder 6"/>
          <p:cNvSpPr>
            <a:spLocks noGrp="1"/>
          </p:cNvSpPr>
          <p:nvPr>
            <p:ph type="sldNum" sz="quarter" idx="5"/>
          </p:nvPr>
        </p:nvSpPr>
        <p:spPr>
          <a:xfrm>
            <a:off x="3901698" y="9517546"/>
            <a:ext cx="2984871" cy="502755"/>
          </a:xfrm>
          <a:prstGeom prst="rect">
            <a:avLst/>
          </a:prstGeom>
        </p:spPr>
        <p:txBody>
          <a:bodyPr vert="horz" lIns="92300" tIns="46150" rIns="92300" bIns="46150" rtlCol="0" anchor="b"/>
          <a:lstStyle>
            <a:lvl1pPr algn="r">
              <a:defRPr sz="1200"/>
            </a:lvl1pPr>
          </a:lstStyle>
          <a:p>
            <a:fld id="{B6267903-00D6-48F6-90BC-7139CC4A8AE6}" type="slidenum">
              <a:rPr lang="en-GB" smtClean="0"/>
              <a:t>‹#›</a:t>
            </a:fld>
            <a:endParaRPr lang="en-GB"/>
          </a:p>
        </p:txBody>
      </p:sp>
    </p:spTree>
    <p:extLst>
      <p:ext uri="{BB962C8B-B14F-4D97-AF65-F5344CB8AC3E}">
        <p14:creationId xmlns:p14="http://schemas.microsoft.com/office/powerpoint/2010/main" val="68954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r>
              <a:rPr lang="en-GB" b="1" dirty="0">
                <a:solidFill>
                  <a:srgbClr val="02AEF0"/>
                </a:solidFill>
                <a:latin typeface="Calibri" panose="020F0502020204030204" pitchFamily="34" charset="0"/>
                <a:ea typeface="Calibri" panose="020F0502020204030204" pitchFamily="34" charset="0"/>
              </a:rPr>
              <a:t/>
            </a:r>
            <a:br>
              <a:rPr lang="en-GB" b="1" dirty="0">
                <a:solidFill>
                  <a:srgbClr val="02AEF0"/>
                </a:solidFill>
                <a:latin typeface="Calibri" panose="020F0502020204030204" pitchFamily="34" charset="0"/>
                <a:ea typeface="Calibri" panose="020F0502020204030204" pitchFamily="34" charset="0"/>
              </a:rPr>
            </a:br>
            <a:r>
              <a:rPr lang="en-GB" b="1" dirty="0">
                <a:solidFill>
                  <a:srgbClr val="02AEF0"/>
                </a:solidFill>
                <a:latin typeface="Calibri" panose="020F0502020204030204" pitchFamily="34" charset="0"/>
                <a:ea typeface="Calibri" panose="020F0502020204030204" pitchFamily="34" charset="0"/>
              </a:rPr>
              <a:t>How we are missing a cost-effective opportunity due to stalled investment and poor programming.</a:t>
            </a:r>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1</a:t>
            </a:fld>
            <a:endParaRPr lang="en-GB"/>
          </a:p>
        </p:txBody>
      </p:sp>
    </p:spTree>
    <p:extLst>
      <p:ext uri="{BB962C8B-B14F-4D97-AF65-F5344CB8AC3E}">
        <p14:creationId xmlns:p14="http://schemas.microsoft.com/office/powerpoint/2010/main" val="129573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19</a:t>
            </a:fld>
            <a:endParaRPr lang="en-GB"/>
          </a:p>
        </p:txBody>
      </p:sp>
    </p:spTree>
    <p:extLst>
      <p:ext uri="{BB962C8B-B14F-4D97-AF65-F5344CB8AC3E}">
        <p14:creationId xmlns:p14="http://schemas.microsoft.com/office/powerpoint/2010/main" val="271569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There is a Condom crisis</a:t>
            </a:r>
            <a:r>
              <a:rPr lang="en-GB" dirty="0"/>
              <a:t>: insufficient investment and sub-standard programming with limited results for people - we are missing a cost-effective opportunity to maximise the contribution of condoms to reducing HIV infections, STIs and unintended pregnancies.</a:t>
            </a:r>
          </a:p>
          <a:p>
            <a:r>
              <a:rPr lang="en-GB" b="1" dirty="0"/>
              <a:t>Condom 2.0: </a:t>
            </a:r>
            <a:r>
              <a:rPr lang="en-GB" dirty="0"/>
              <a:t>We need a new generation of comprehensive, data-driven and people-centred condom programmes as part of the delivery of combination prevention and sexual and reproductive health services for people at higher risk for HIV, STIs and unintended pregnancies.</a:t>
            </a:r>
          </a:p>
          <a:p>
            <a:r>
              <a:rPr lang="en-GB" b="1" dirty="0"/>
              <a:t>Strengthen demand for and supply of condoms and water-based lubricant </a:t>
            </a:r>
            <a:r>
              <a:rPr lang="en-GB" dirty="0"/>
              <a:t>and  address the barriers and inequities that hinder demand, provision, access and use of condoms by young people, key populations and other people at higher risk.</a:t>
            </a:r>
          </a:p>
          <a:p>
            <a:r>
              <a:rPr lang="en-GB" dirty="0"/>
              <a:t>Condom promotion and distribution strategies and approaches need to be </a:t>
            </a:r>
            <a:r>
              <a:rPr lang="en-GB" b="1" dirty="0"/>
              <a:t>informed by data, tailored to the context and needs</a:t>
            </a:r>
            <a:r>
              <a:rPr lang="en-GB" dirty="0"/>
              <a:t> </a:t>
            </a:r>
            <a:r>
              <a:rPr lang="en-GB" b="1" dirty="0"/>
              <a:t>of different communities. </a:t>
            </a:r>
          </a:p>
          <a:p>
            <a:r>
              <a:rPr lang="en-GB" b="1" dirty="0"/>
              <a:t>High and equitable use of condoms </a:t>
            </a:r>
            <a:r>
              <a:rPr lang="en-GB" dirty="0"/>
              <a:t>can be achieved efficiently when the public, social marketing and commercial sectors work together to promote and deliver condoms to all population segments and locations.</a:t>
            </a:r>
          </a:p>
          <a:p>
            <a:r>
              <a:rPr lang="en-GB" b="1" dirty="0"/>
              <a:t>Set-up effective multi-stakeholder condom programming coordination </a:t>
            </a:r>
            <a:r>
              <a:rPr lang="en-GB" dirty="0"/>
              <a:t>and oversight platforms and ensure </a:t>
            </a:r>
            <a:r>
              <a:rPr lang="en-GB" b="1" dirty="0"/>
              <a:t>full involvement of beneficiaries and communities </a:t>
            </a:r>
            <a:r>
              <a:rPr lang="en-GB" dirty="0"/>
              <a:t>in planning, service delivery and monitoring</a:t>
            </a:r>
            <a:endParaRPr lang="en-GB" b="1" dirty="0"/>
          </a:p>
          <a:p>
            <a:r>
              <a:rPr lang="en-GB" b="1" dirty="0"/>
              <a:t>More Leadership &amp; activism: </a:t>
            </a:r>
            <a:r>
              <a:rPr lang="en-GB" dirty="0"/>
              <a:t>create a sense of urgency and mobilise political,  technical and financial resources to Fast-Track a new generation of condom programmes</a:t>
            </a:r>
          </a:p>
          <a:p>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20</a:t>
            </a:fld>
            <a:endParaRPr lang="en-GB"/>
          </a:p>
        </p:txBody>
      </p:sp>
    </p:spTree>
    <p:extLst>
      <p:ext uri="{BB962C8B-B14F-4D97-AF65-F5344CB8AC3E}">
        <p14:creationId xmlns:p14="http://schemas.microsoft.com/office/powerpoint/2010/main" val="1064035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r>
              <a:rPr lang="en-GB" dirty="0"/>
              <a:t>In all countries for which data are available, a steady decrease (&gt;30%) in Adult new HIV infections between 2000 and 2016 is associated with steady increases and high levels (&gt;60%) of condom use by both men and women at last sex with a non -regular partner and condom use by men at last paid sex.</a:t>
            </a:r>
          </a:p>
          <a:p>
            <a:endParaRPr lang="en-GB" dirty="0"/>
          </a:p>
          <a:p>
            <a:r>
              <a:rPr lang="en-GB" dirty="0"/>
              <a:t>Not shown but also increase in condom use by young people</a:t>
            </a:r>
          </a:p>
          <a:p>
            <a:endParaRPr lang="en-GB" dirty="0"/>
          </a:p>
          <a:p>
            <a:endParaRPr lang="en-GB" dirty="0"/>
          </a:p>
          <a:p>
            <a:endParaRPr lang="en-GB" dirty="0"/>
          </a:p>
          <a:p>
            <a:pPr defTabSz="461498" fontAlgn="base">
              <a:spcBef>
                <a:spcPct val="0"/>
              </a:spcBef>
              <a:spcAft>
                <a:spcPct val="0"/>
              </a:spcAft>
            </a:pPr>
            <a:r>
              <a:rPr lang="en-GB" dirty="0">
                <a:solidFill>
                  <a:prstClr val="black"/>
                </a:solidFill>
                <a:latin typeface="Arial" charset="0"/>
                <a:ea typeface="ＭＳ Ｐゴシック" pitchFamily="34" charset="-128"/>
                <a:cs typeface="Arial" charset="0"/>
              </a:rPr>
              <a:t>• Countries with &gt;30% decrease in new HIV infections between 2000 and 2016 </a:t>
            </a:r>
          </a:p>
          <a:p>
            <a:pPr defTabSz="461498" fontAlgn="base">
              <a:spcBef>
                <a:spcPct val="0"/>
              </a:spcBef>
              <a:spcAft>
                <a:spcPct val="0"/>
              </a:spcAft>
            </a:pPr>
            <a:r>
              <a:rPr lang="en-GB" dirty="0">
                <a:solidFill>
                  <a:prstClr val="black"/>
                </a:solidFill>
                <a:latin typeface="Arial" charset="0"/>
                <a:ea typeface="ＭＳ Ｐゴシック" pitchFamily="34" charset="-128"/>
                <a:cs typeface="Arial" charset="0"/>
              </a:rPr>
              <a:t>• Countries with 3 or more DHS data points between 2000 and 2016 for "condom use at last sex with non-regular partners“ and “last paid sex”</a:t>
            </a:r>
          </a:p>
          <a:p>
            <a:pPr defTabSz="461498" fontAlgn="base">
              <a:spcBef>
                <a:spcPct val="0"/>
              </a:spcBef>
              <a:spcAft>
                <a:spcPct val="0"/>
              </a:spcAft>
            </a:pPr>
            <a:r>
              <a:rPr lang="en-GB" dirty="0">
                <a:solidFill>
                  <a:prstClr val="black"/>
                </a:solidFill>
                <a:latin typeface="Arial" charset="0"/>
                <a:ea typeface="ＭＳ Ｐゴシック" pitchFamily="34" charset="-128"/>
                <a:cs typeface="Arial" charset="0"/>
              </a:rPr>
              <a:t>• Most recent condom use data point &gt;60%</a:t>
            </a:r>
          </a:p>
          <a:p>
            <a:endParaRPr lang="en-GB" dirty="0"/>
          </a:p>
          <a:p>
            <a:endParaRPr lang="en-GB" dirty="0"/>
          </a:p>
          <a:p>
            <a:r>
              <a:rPr lang="en-GB" b="1" i="1" dirty="0">
                <a:solidFill>
                  <a:prstClr val="black"/>
                </a:solidFill>
                <a:latin typeface="Arial" charset="0"/>
                <a:ea typeface="ＭＳ Ｐゴシック" pitchFamily="34" charset="-128"/>
                <a:cs typeface="Arial" charset="0"/>
              </a:rPr>
              <a:t>Condom promotion has averted an estimated 50 million new HIV infections since the onset of the HIV epidemic” (J. Stover et al.)</a:t>
            </a:r>
            <a:endParaRPr lang="en-GB" dirty="0"/>
          </a:p>
          <a:p>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3</a:t>
            </a:fld>
            <a:endParaRPr lang="en-GB"/>
          </a:p>
        </p:txBody>
      </p:sp>
    </p:spTree>
    <p:extLst>
      <p:ext uri="{BB962C8B-B14F-4D97-AF65-F5344CB8AC3E}">
        <p14:creationId xmlns:p14="http://schemas.microsoft.com/office/powerpoint/2010/main" val="202006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r>
              <a:rPr lang="en-GB" dirty="0"/>
              <a:t>Non-married sexual active young women (15-29y) using condoms for Family Planning (and HIV and STIs) (DHS indicator)</a:t>
            </a:r>
          </a:p>
          <a:p>
            <a:endParaRPr lang="en-GB" dirty="0"/>
          </a:p>
          <a:p>
            <a:pPr defTabSz="922995">
              <a:defRPr/>
            </a:pPr>
            <a:r>
              <a:rPr lang="en-GB" dirty="0"/>
              <a:t>This gives us the most comprehensive view of the evolution of condom programming at country level since the onset of the HIV epidemic</a:t>
            </a:r>
          </a:p>
          <a:p>
            <a:endParaRPr lang="en-GB" dirty="0"/>
          </a:p>
          <a:p>
            <a:r>
              <a:rPr lang="en-GB" dirty="0"/>
              <a:t>Best proxy indicator we have for consistent condom use by sexual active young women</a:t>
            </a:r>
          </a:p>
          <a:p>
            <a:endParaRPr lang="en-GB" dirty="0"/>
          </a:p>
          <a:p>
            <a:r>
              <a:rPr lang="en-GB" dirty="0"/>
              <a:t>High level of condom use by young women good proxy for overall performance / quality / reach of condom programme </a:t>
            </a:r>
          </a:p>
          <a:p>
            <a:endParaRPr lang="en-GB" dirty="0"/>
          </a:p>
          <a:p>
            <a:r>
              <a:rPr lang="en-GB" dirty="0"/>
              <a:t>Also is an indicator that is sensitive to gaps and failure in the condom programme</a:t>
            </a:r>
          </a:p>
          <a:p>
            <a:endParaRPr lang="en-GB" dirty="0"/>
          </a:p>
          <a:p>
            <a:r>
              <a:rPr lang="en-GB" dirty="0"/>
              <a:t>In the early-mid 80ies condom use in this group was very low – between 0-5%</a:t>
            </a:r>
          </a:p>
          <a:p>
            <a:endParaRPr lang="en-GB" dirty="0"/>
          </a:p>
          <a:p>
            <a:r>
              <a:rPr lang="en-GB" dirty="0"/>
              <a:t>In most countries (27/35) we see a rapid increase in condom use from the mid-late 80ies </a:t>
            </a:r>
          </a:p>
          <a:p>
            <a:endParaRPr lang="en-GB" dirty="0"/>
          </a:p>
          <a:p>
            <a:endParaRPr lang="en-GB" dirty="0"/>
          </a:p>
          <a:p>
            <a:r>
              <a:rPr lang="en-GB" dirty="0"/>
              <a:t>This pattern can also be observed in condom use for FP by married, highly educated women from the higher wealth quintiles (urban areas),</a:t>
            </a:r>
          </a:p>
        </p:txBody>
      </p:sp>
      <p:sp>
        <p:nvSpPr>
          <p:cNvPr id="4" name="Slide Number Placeholder 3"/>
          <p:cNvSpPr>
            <a:spLocks noGrp="1"/>
          </p:cNvSpPr>
          <p:nvPr>
            <p:ph type="sldNum" sz="quarter" idx="10"/>
          </p:nvPr>
        </p:nvSpPr>
        <p:spPr/>
        <p:txBody>
          <a:bodyPr/>
          <a:lstStyle/>
          <a:p>
            <a:fld id="{B6267903-00D6-48F6-90BC-7139CC4A8AE6}" type="slidenum">
              <a:rPr lang="en-GB" smtClean="0"/>
              <a:t>4</a:t>
            </a:fld>
            <a:endParaRPr lang="en-GB"/>
          </a:p>
        </p:txBody>
      </p:sp>
    </p:spTree>
    <p:extLst>
      <p:ext uri="{BB962C8B-B14F-4D97-AF65-F5344CB8AC3E}">
        <p14:creationId xmlns:p14="http://schemas.microsoft.com/office/powerpoint/2010/main" val="142519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pPr defTabSz="922995">
              <a:defRPr/>
            </a:pPr>
            <a:r>
              <a:rPr lang="en-GB" dirty="0"/>
              <a:t>Many barriers and inequities hindering access to, and the use of, condoms for key populations and other populations at higher risk for HIV, STI, unintended pregnancies continue to exist. These include poor access, age restrictions, gender norms, religious norms, stigma, insufficient supply and, in some places, laws that make it an offence to carry condoms.</a:t>
            </a:r>
          </a:p>
          <a:p>
            <a:endParaRPr lang="en-GB" dirty="0"/>
          </a:p>
          <a:p>
            <a:r>
              <a:rPr lang="en-GB" dirty="0"/>
              <a:t>We are programming for the low hanging fruits and hard to reach and  but ignore the </a:t>
            </a:r>
            <a:r>
              <a:rPr lang="en-GB" dirty="0" err="1"/>
              <a:t>harquick</a:t>
            </a:r>
            <a:r>
              <a:rPr lang="en-GB" dirty="0"/>
              <a:t> wins  priority populations</a:t>
            </a:r>
          </a:p>
          <a:p>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12</a:t>
            </a:fld>
            <a:endParaRPr lang="en-GB"/>
          </a:p>
        </p:txBody>
      </p:sp>
    </p:spTree>
    <p:extLst>
      <p:ext uri="{BB962C8B-B14F-4D97-AF65-F5344CB8AC3E}">
        <p14:creationId xmlns:p14="http://schemas.microsoft.com/office/powerpoint/2010/main" val="2830671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13</a:t>
            </a:fld>
            <a:endParaRPr lang="en-GB"/>
          </a:p>
        </p:txBody>
      </p:sp>
    </p:spTree>
    <p:extLst>
      <p:ext uri="{BB962C8B-B14F-4D97-AF65-F5344CB8AC3E}">
        <p14:creationId xmlns:p14="http://schemas.microsoft.com/office/powerpoint/2010/main" val="216496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r>
              <a:rPr lang="en-GB" dirty="0"/>
              <a:t>Results a simple google media search on recent condom stock-outs and shortages  ,,,,</a:t>
            </a:r>
          </a:p>
        </p:txBody>
      </p:sp>
      <p:sp>
        <p:nvSpPr>
          <p:cNvPr id="4" name="Slide Number Placeholder 3"/>
          <p:cNvSpPr>
            <a:spLocks noGrp="1"/>
          </p:cNvSpPr>
          <p:nvPr>
            <p:ph type="sldNum" sz="quarter" idx="10"/>
          </p:nvPr>
        </p:nvSpPr>
        <p:spPr/>
        <p:txBody>
          <a:bodyPr/>
          <a:lstStyle/>
          <a:p>
            <a:fld id="{B6267903-00D6-48F6-90BC-7139CC4A8AE6}" type="slidenum">
              <a:rPr lang="en-GB" smtClean="0"/>
              <a:t>14</a:t>
            </a:fld>
            <a:endParaRPr lang="en-GB"/>
          </a:p>
        </p:txBody>
      </p:sp>
    </p:spTree>
    <p:extLst>
      <p:ext uri="{BB962C8B-B14F-4D97-AF65-F5344CB8AC3E}">
        <p14:creationId xmlns:p14="http://schemas.microsoft.com/office/powerpoint/2010/main" val="346625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pPr marL="288436" indent="-288436">
              <a:buFont typeface="Arial" panose="020B0604020202020204" pitchFamily="34" charset="0"/>
              <a:buChar char="•"/>
            </a:pPr>
            <a:r>
              <a:rPr lang="en-GB" dirty="0"/>
              <a:t>Where countries have the capacity and resources SM programmes are  replaced by public free distribution</a:t>
            </a:r>
          </a:p>
          <a:p>
            <a:pPr marL="288436" indent="-288436">
              <a:buFont typeface="Arial" panose="020B0604020202020204" pitchFamily="34" charset="0"/>
              <a:buChar char="•"/>
            </a:pPr>
            <a:r>
              <a:rPr lang="en-GB" dirty="0"/>
              <a:t>Countries losing experience and the contribution of SM to  sustainable Total Market Approach</a:t>
            </a:r>
          </a:p>
          <a:p>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15</a:t>
            </a:fld>
            <a:endParaRPr lang="en-GB"/>
          </a:p>
        </p:txBody>
      </p:sp>
    </p:spTree>
    <p:extLst>
      <p:ext uri="{BB962C8B-B14F-4D97-AF65-F5344CB8AC3E}">
        <p14:creationId xmlns:p14="http://schemas.microsoft.com/office/powerpoint/2010/main" val="419726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r>
              <a:rPr lang="en-GB" dirty="0"/>
              <a:t>There is also an increase a marked in teenage pregnancies and STIs</a:t>
            </a:r>
          </a:p>
        </p:txBody>
      </p:sp>
      <p:sp>
        <p:nvSpPr>
          <p:cNvPr id="4" name="Slide Number Placeholder 3"/>
          <p:cNvSpPr>
            <a:spLocks noGrp="1"/>
          </p:cNvSpPr>
          <p:nvPr>
            <p:ph type="sldNum" sz="quarter" idx="10"/>
          </p:nvPr>
        </p:nvSpPr>
        <p:spPr/>
        <p:txBody>
          <a:bodyPr/>
          <a:lstStyle/>
          <a:p>
            <a:fld id="{B6267903-00D6-48F6-90BC-7139CC4A8AE6}" type="slidenum">
              <a:rPr lang="en-GB" smtClean="0"/>
              <a:t>16</a:t>
            </a:fld>
            <a:endParaRPr lang="en-GB"/>
          </a:p>
        </p:txBody>
      </p:sp>
    </p:spTree>
    <p:extLst>
      <p:ext uri="{BB962C8B-B14F-4D97-AF65-F5344CB8AC3E}">
        <p14:creationId xmlns:p14="http://schemas.microsoft.com/office/powerpoint/2010/main" val="257320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1252538"/>
            <a:ext cx="4510087" cy="3381375"/>
          </a:xfrm>
        </p:spPr>
      </p:sp>
      <p:sp>
        <p:nvSpPr>
          <p:cNvPr id="3" name="Notes Placeholder 2"/>
          <p:cNvSpPr>
            <a:spLocks noGrp="1"/>
          </p:cNvSpPr>
          <p:nvPr>
            <p:ph type="body" idx="1"/>
          </p:nvPr>
        </p:nvSpPr>
        <p:spPr/>
        <p:txBody>
          <a:bodyPr/>
          <a:lstStyle/>
          <a:p>
            <a:pPr defTabSz="922995">
              <a:defRPr/>
            </a:pPr>
            <a:r>
              <a:rPr lang="en-GB" dirty="0"/>
              <a:t>A plethora of gaps pointing toward a condom crisis and a approach that is not working - we need a new generation of condom programmes that rigorously apply by applying the Fast-Track programming principles and good practices  to condom programming: shift from commodity –driven to people-centred  condom programming: data-driven, equitable, options, population-location, innovation</a:t>
            </a:r>
          </a:p>
          <a:p>
            <a:endParaRPr lang="en-GB" dirty="0"/>
          </a:p>
          <a:p>
            <a:r>
              <a:rPr lang="en-GB" dirty="0"/>
              <a:t>Leadership gap</a:t>
            </a:r>
          </a:p>
          <a:p>
            <a:r>
              <a:rPr lang="en-GB" dirty="0"/>
              <a:t>Lubricant gap</a:t>
            </a:r>
          </a:p>
          <a:p>
            <a:r>
              <a:rPr lang="en-GB" dirty="0"/>
              <a:t>Female condom gap</a:t>
            </a:r>
          </a:p>
          <a:p>
            <a:r>
              <a:rPr lang="en-GB" dirty="0"/>
              <a:t>Evidence gap</a:t>
            </a:r>
          </a:p>
          <a:p>
            <a:r>
              <a:rPr lang="en-GB" dirty="0"/>
              <a:t>Data &amp; analysis gap</a:t>
            </a:r>
          </a:p>
          <a:p>
            <a:r>
              <a:rPr lang="en-GB" dirty="0"/>
              <a:t>Coordination gap</a:t>
            </a:r>
          </a:p>
          <a:p>
            <a:r>
              <a:rPr lang="en-GB" dirty="0"/>
              <a:t>Participation gap</a:t>
            </a:r>
          </a:p>
          <a:p>
            <a:r>
              <a:rPr lang="en-GB" dirty="0"/>
              <a:t>Accountability gap</a:t>
            </a:r>
          </a:p>
          <a:p>
            <a:r>
              <a:rPr lang="en-GB" dirty="0"/>
              <a:t>Activist gap</a:t>
            </a:r>
          </a:p>
          <a:p>
            <a:r>
              <a:rPr lang="en-GB" dirty="0"/>
              <a:t>Communication gap</a:t>
            </a:r>
          </a:p>
          <a:p>
            <a:r>
              <a:rPr lang="en-GB" dirty="0"/>
              <a:t>Stigma gap</a:t>
            </a:r>
          </a:p>
          <a:p>
            <a:r>
              <a:rPr lang="en-GB" dirty="0"/>
              <a:t>Investment gap</a:t>
            </a:r>
          </a:p>
          <a:p>
            <a:endParaRPr lang="en-GB" dirty="0"/>
          </a:p>
        </p:txBody>
      </p:sp>
      <p:sp>
        <p:nvSpPr>
          <p:cNvPr id="4" name="Slide Number Placeholder 3"/>
          <p:cNvSpPr>
            <a:spLocks noGrp="1"/>
          </p:cNvSpPr>
          <p:nvPr>
            <p:ph type="sldNum" sz="quarter" idx="10"/>
          </p:nvPr>
        </p:nvSpPr>
        <p:spPr/>
        <p:txBody>
          <a:bodyPr/>
          <a:lstStyle/>
          <a:p>
            <a:fld id="{B6267903-00D6-48F6-90BC-7139CC4A8AE6}" type="slidenum">
              <a:rPr lang="en-GB" smtClean="0"/>
              <a:t>17</a:t>
            </a:fld>
            <a:endParaRPr lang="en-GB"/>
          </a:p>
        </p:txBody>
      </p:sp>
    </p:spTree>
    <p:extLst>
      <p:ext uri="{BB962C8B-B14F-4D97-AF65-F5344CB8AC3E}">
        <p14:creationId xmlns:p14="http://schemas.microsoft.com/office/powerpoint/2010/main" val="270488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82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DAC0175A-5CB8-44D7-B645-B562018FE5D9}" type="datetime1">
              <a:rPr lang="en-US" altLang="en-US"/>
              <a:pPr>
                <a:defRPr/>
              </a:pPr>
              <a:t>7/23/2018</a:t>
            </a:fld>
            <a:endParaRPr lang="en-US" altLang="en-US"/>
          </a:p>
        </p:txBody>
      </p:sp>
      <p:sp>
        <p:nvSpPr>
          <p:cNvPr id="5"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DA418D45-4BBC-4BDE-A37B-0F4603D115F9}" type="slidenum">
              <a:rPr lang="en-US" altLang="en-US"/>
              <a:pPr>
                <a:defRPr/>
              </a:pPr>
              <a:t>‹#›</a:t>
            </a:fld>
            <a:endParaRPr lang="en-US" altLang="en-US"/>
          </a:p>
        </p:txBody>
      </p:sp>
    </p:spTree>
    <p:extLst>
      <p:ext uri="{BB962C8B-B14F-4D97-AF65-F5344CB8AC3E}">
        <p14:creationId xmlns:p14="http://schemas.microsoft.com/office/powerpoint/2010/main" val="389400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AF255846-4A7E-4D7A-A914-E7B59E64AB75}" type="datetime1">
              <a:rPr lang="en-US" altLang="en-US"/>
              <a:pPr>
                <a:defRPr/>
              </a:pPr>
              <a:t>7/23/2018</a:t>
            </a:fld>
            <a:endParaRPr lang="en-US" altLang="en-US"/>
          </a:p>
        </p:txBody>
      </p:sp>
      <p:sp>
        <p:nvSpPr>
          <p:cNvPr id="5"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0B158636-EBF2-4312-AD45-65B54CEACD70}" type="slidenum">
              <a:rPr lang="en-US" altLang="en-US"/>
              <a:pPr>
                <a:defRPr/>
              </a:pPr>
              <a:t>‹#›</a:t>
            </a:fld>
            <a:endParaRPr lang="en-US" altLang="en-US"/>
          </a:p>
        </p:txBody>
      </p:sp>
    </p:spTree>
    <p:extLst>
      <p:ext uri="{BB962C8B-B14F-4D97-AF65-F5344CB8AC3E}">
        <p14:creationId xmlns:p14="http://schemas.microsoft.com/office/powerpoint/2010/main" val="86311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EC41F-F7C2-4631-9C53-74DC1CE1BBF7}"/>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xmlns="" id="{4675EC91-CEB9-46E1-BAC4-7CC80935A377}"/>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D260414-0D12-411F-9ECD-D6A31B39F453}"/>
              </a:ext>
            </a:extLst>
          </p:cNvPr>
          <p:cNvSpPr>
            <a:spLocks noGrp="1"/>
          </p:cNvSpPr>
          <p:nvPr>
            <p:ph type="dt" sz="half" idx="10"/>
          </p:nvPr>
        </p:nvSpPr>
        <p:spPr/>
        <p:txBody>
          <a:bodyPr/>
          <a:lstStyle/>
          <a:p>
            <a:fld id="{5E09F194-8A5C-4252-B349-014F75122B6E}" type="datetimeFigureOut">
              <a:rPr lang="en-GB" smtClean="0"/>
              <a:t>23/07/2018</a:t>
            </a:fld>
            <a:endParaRPr lang="en-GB"/>
          </a:p>
        </p:txBody>
      </p:sp>
      <p:sp>
        <p:nvSpPr>
          <p:cNvPr id="5" name="Footer Placeholder 4">
            <a:extLst>
              <a:ext uri="{FF2B5EF4-FFF2-40B4-BE49-F238E27FC236}">
                <a16:creationId xmlns:a16="http://schemas.microsoft.com/office/drawing/2014/main" xmlns="" id="{4F49019F-081C-4D78-BCAD-D8917613F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7AB54FE-F3D7-4EFB-A914-C49C6EE324D0}"/>
              </a:ext>
            </a:extLst>
          </p:cNvPr>
          <p:cNvSpPr>
            <a:spLocks noGrp="1"/>
          </p:cNvSpPr>
          <p:nvPr>
            <p:ph type="sldNum" sz="quarter" idx="12"/>
          </p:nvPr>
        </p:nvSpPr>
        <p:spPr/>
        <p:txBody>
          <a:bodyPr/>
          <a:lstStyle/>
          <a:p>
            <a:fld id="{F5EC05DC-1C89-4770-A855-1987D0CC6A22}" type="slidenum">
              <a:rPr lang="en-GB" smtClean="0"/>
              <a:t>‹#›</a:t>
            </a:fld>
            <a:endParaRPr lang="en-GB"/>
          </a:p>
        </p:txBody>
      </p:sp>
    </p:spTree>
    <p:extLst>
      <p:ext uri="{BB962C8B-B14F-4D97-AF65-F5344CB8AC3E}">
        <p14:creationId xmlns:p14="http://schemas.microsoft.com/office/powerpoint/2010/main" val="256544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E9F89D-EEE9-E84F-941B-F2C7120E9CF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3584179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9F89D-EEE9-E84F-941B-F2C7120E9CF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4101103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E9F89D-EEE9-E84F-941B-F2C7120E9CF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2422202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E9F89D-EEE9-E84F-941B-F2C7120E9CF5}"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2099060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E9F89D-EEE9-E84F-941B-F2C7120E9CF5}"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414942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E9F89D-EEE9-E84F-941B-F2C7120E9CF5}"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2517047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9F89D-EEE9-E84F-941B-F2C7120E9CF5}"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323180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DEF860A4-824B-4712-9E00-ECF44D85900E}" type="datetime1">
              <a:rPr lang="en-US" altLang="en-US"/>
              <a:pPr>
                <a:defRPr/>
              </a:pPr>
              <a:t>7/23/2018</a:t>
            </a:fld>
            <a:endParaRPr lang="en-US" altLang="en-US"/>
          </a:p>
        </p:txBody>
      </p:sp>
      <p:sp>
        <p:nvSpPr>
          <p:cNvPr id="5"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3DEE8251-B319-490C-8ABF-A95E2DC9856B}" type="slidenum">
              <a:rPr lang="en-US" altLang="en-US"/>
              <a:pPr>
                <a:defRPr/>
              </a:pPr>
              <a:t>‹#›</a:t>
            </a:fld>
            <a:endParaRPr lang="en-US" altLang="en-US"/>
          </a:p>
        </p:txBody>
      </p:sp>
    </p:spTree>
    <p:extLst>
      <p:ext uri="{BB962C8B-B14F-4D97-AF65-F5344CB8AC3E}">
        <p14:creationId xmlns:p14="http://schemas.microsoft.com/office/powerpoint/2010/main" val="3741037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E9F89D-EEE9-E84F-941B-F2C7120E9CF5}"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856655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E9F89D-EEE9-E84F-941B-F2C7120E9CF5}"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2721553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9F89D-EEE9-E84F-941B-F2C7120E9CF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293187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9F89D-EEE9-E84F-941B-F2C7120E9CF5}"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0192-0557-304D-A67B-FDE8847626BC}" type="slidenum">
              <a:rPr lang="en-US" smtClean="0"/>
              <a:t>‹#›</a:t>
            </a:fld>
            <a:endParaRPr lang="en-US"/>
          </a:p>
        </p:txBody>
      </p:sp>
    </p:spTree>
    <p:extLst>
      <p:ext uri="{BB962C8B-B14F-4D97-AF65-F5344CB8AC3E}">
        <p14:creationId xmlns:p14="http://schemas.microsoft.com/office/powerpoint/2010/main" val="121988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AE401748-8F74-4775-8117-93B0701DF1C3}" type="datetime1">
              <a:rPr lang="en-US" altLang="en-US"/>
              <a:pPr>
                <a:defRPr/>
              </a:pPr>
              <a:t>7/23/2018</a:t>
            </a:fld>
            <a:endParaRPr lang="en-US" altLang="en-US"/>
          </a:p>
        </p:txBody>
      </p:sp>
      <p:sp>
        <p:nvSpPr>
          <p:cNvPr id="5"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D5AC59DE-6D53-44D0-98C6-D07EC02B3AA4}" type="slidenum">
              <a:rPr lang="en-US" altLang="en-US"/>
              <a:pPr>
                <a:defRPr/>
              </a:pPr>
              <a:t>‹#›</a:t>
            </a:fld>
            <a:endParaRPr lang="en-US" altLang="en-US"/>
          </a:p>
        </p:txBody>
      </p:sp>
    </p:spTree>
    <p:extLst>
      <p:ext uri="{BB962C8B-B14F-4D97-AF65-F5344CB8AC3E}">
        <p14:creationId xmlns:p14="http://schemas.microsoft.com/office/powerpoint/2010/main" val="189312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BAFDCA34-EC83-4C27-9666-1A9BA2F0507F}" type="datetime1">
              <a:rPr lang="en-US" altLang="en-US"/>
              <a:pPr>
                <a:defRPr/>
              </a:pPr>
              <a:t>7/23/2018</a:t>
            </a:fld>
            <a:endParaRPr lang="en-US" altLang="en-US"/>
          </a:p>
        </p:txBody>
      </p:sp>
      <p:sp>
        <p:nvSpPr>
          <p:cNvPr id="6"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E039C935-521B-4BA6-BD9D-AB16E2A6E3B6}" type="slidenum">
              <a:rPr lang="en-US" altLang="en-US"/>
              <a:pPr>
                <a:defRPr/>
              </a:pPr>
              <a:t>‹#›</a:t>
            </a:fld>
            <a:endParaRPr lang="en-US" altLang="en-US"/>
          </a:p>
        </p:txBody>
      </p:sp>
    </p:spTree>
    <p:extLst>
      <p:ext uri="{BB962C8B-B14F-4D97-AF65-F5344CB8AC3E}">
        <p14:creationId xmlns:p14="http://schemas.microsoft.com/office/powerpoint/2010/main" val="34049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10D4B51E-3B42-4DAD-9C71-595E9539DB15}" type="datetime1">
              <a:rPr lang="en-US" altLang="en-US"/>
              <a:pPr>
                <a:defRPr/>
              </a:pPr>
              <a:t>7/23/2018</a:t>
            </a:fld>
            <a:endParaRPr lang="en-US" altLang="en-US"/>
          </a:p>
        </p:txBody>
      </p:sp>
      <p:sp>
        <p:nvSpPr>
          <p:cNvPr id="8"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9"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06F51EE8-7DDB-40DF-A868-F40AD760BBCF}" type="slidenum">
              <a:rPr lang="en-US" altLang="en-US"/>
              <a:pPr>
                <a:defRPr/>
              </a:pPr>
              <a:t>‹#›</a:t>
            </a:fld>
            <a:endParaRPr lang="en-US" altLang="en-US"/>
          </a:p>
        </p:txBody>
      </p:sp>
    </p:spTree>
    <p:extLst>
      <p:ext uri="{BB962C8B-B14F-4D97-AF65-F5344CB8AC3E}">
        <p14:creationId xmlns:p14="http://schemas.microsoft.com/office/powerpoint/2010/main" val="65820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D75924E7-563C-4680-B6AB-834D857F552E}" type="datetime1">
              <a:rPr lang="en-US" altLang="en-US"/>
              <a:pPr>
                <a:defRPr/>
              </a:pPr>
              <a:t>7/23/2018</a:t>
            </a:fld>
            <a:endParaRPr lang="en-US" altLang="en-US"/>
          </a:p>
        </p:txBody>
      </p:sp>
      <p:sp>
        <p:nvSpPr>
          <p:cNvPr id="4"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5"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5E0551D4-7813-45CA-A73A-B381CF8BB95B}" type="slidenum">
              <a:rPr lang="en-US" altLang="en-US"/>
              <a:pPr>
                <a:defRPr/>
              </a:pPr>
              <a:t>‹#›</a:t>
            </a:fld>
            <a:endParaRPr lang="en-US" altLang="en-US"/>
          </a:p>
        </p:txBody>
      </p:sp>
    </p:spTree>
    <p:extLst>
      <p:ext uri="{BB962C8B-B14F-4D97-AF65-F5344CB8AC3E}">
        <p14:creationId xmlns:p14="http://schemas.microsoft.com/office/powerpoint/2010/main" val="287380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3D961295-B0F4-4017-B690-C608F198A013}" type="datetime1">
              <a:rPr lang="en-US" altLang="en-US"/>
              <a:pPr>
                <a:defRPr/>
              </a:pPr>
              <a:t>7/23/2018</a:t>
            </a:fld>
            <a:endParaRPr lang="en-US" altLang="en-US"/>
          </a:p>
        </p:txBody>
      </p:sp>
      <p:sp>
        <p:nvSpPr>
          <p:cNvPr id="3"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4"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25FF4ABE-8AED-4CA6-B6A7-5D698235DF26}" type="slidenum">
              <a:rPr lang="en-US" altLang="en-US"/>
              <a:pPr>
                <a:defRPr/>
              </a:pPr>
              <a:t>‹#›</a:t>
            </a:fld>
            <a:endParaRPr lang="en-US" altLang="en-US"/>
          </a:p>
        </p:txBody>
      </p:sp>
    </p:spTree>
    <p:extLst>
      <p:ext uri="{BB962C8B-B14F-4D97-AF65-F5344CB8AC3E}">
        <p14:creationId xmlns:p14="http://schemas.microsoft.com/office/powerpoint/2010/main" val="3888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D2DB11C3-C0E6-4046-837E-9CBE107FA196}" type="datetime1">
              <a:rPr lang="en-US" altLang="en-US"/>
              <a:pPr>
                <a:defRPr/>
              </a:pPr>
              <a:t>7/23/2018</a:t>
            </a:fld>
            <a:endParaRPr lang="en-US" altLang="en-US"/>
          </a:p>
        </p:txBody>
      </p:sp>
      <p:sp>
        <p:nvSpPr>
          <p:cNvPr id="6"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4C38CF8A-B571-4191-A7E5-8BF5E447B4FE}" type="slidenum">
              <a:rPr lang="en-US" altLang="en-US"/>
              <a:pPr>
                <a:defRPr/>
              </a:pPr>
              <a:t>‹#›</a:t>
            </a:fld>
            <a:endParaRPr lang="en-US" altLang="en-US"/>
          </a:p>
        </p:txBody>
      </p:sp>
    </p:spTree>
    <p:extLst>
      <p:ext uri="{BB962C8B-B14F-4D97-AF65-F5344CB8AC3E}">
        <p14:creationId xmlns:p14="http://schemas.microsoft.com/office/powerpoint/2010/main" val="280543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DCAA5878-F4CB-48F9-A899-43FCAC39BC0C}" type="datetime1">
              <a:rPr lang="en-US" altLang="en-US"/>
              <a:pPr>
                <a:defRPr/>
              </a:pPr>
              <a:t>7/23/2018</a:t>
            </a:fld>
            <a:endParaRPr lang="en-US" altLang="en-US"/>
          </a:p>
        </p:txBody>
      </p:sp>
      <p:sp>
        <p:nvSpPr>
          <p:cNvPr id="6" name="Footer Placeholder 4"/>
          <p:cNvSpPr>
            <a:spLocks noGrp="1"/>
          </p:cNvSpPr>
          <p:nvPr>
            <p:ph type="ftr" sz="quarter" idx="11"/>
          </p:nvPr>
        </p:nvSpPr>
        <p:spPr>
          <a:xfrm>
            <a:off x="3124200" y="6356352"/>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endParaRPr lang="en-US" altLang="en-US"/>
          </a:p>
        </p:txBody>
      </p:sp>
      <p:sp>
        <p:nvSpPr>
          <p:cNvPr id="7" name="Slide Number Placeholder 5"/>
          <p:cNvSpPr>
            <a:spLocks noGrp="1"/>
          </p:cNvSpPr>
          <p:nvPr>
            <p:ph type="sldNum" sz="quarter" idx="12"/>
          </p:nvPr>
        </p:nvSpPr>
        <p:spPr>
          <a:xfrm>
            <a:off x="6553200" y="635635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mn-cs"/>
              </a:defRPr>
            </a:lvl1pPr>
          </a:lstStyle>
          <a:p>
            <a:pPr>
              <a:defRPr/>
            </a:pPr>
            <a:fld id="{8494B1E6-19EB-4576-BA24-20E95C9F8C85}" type="slidenum">
              <a:rPr lang="en-US" altLang="en-US"/>
              <a:pPr>
                <a:defRPr/>
              </a:pPr>
              <a:t>‹#›</a:t>
            </a:fld>
            <a:endParaRPr lang="en-US" altLang="en-US"/>
          </a:p>
        </p:txBody>
      </p:sp>
    </p:spTree>
    <p:extLst>
      <p:ext uri="{BB962C8B-B14F-4D97-AF65-F5344CB8AC3E}">
        <p14:creationId xmlns:p14="http://schemas.microsoft.com/office/powerpoint/2010/main" val="62726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342900" rtl="0" eaLnBrk="0" fontAlgn="base" hangingPunct="0">
        <a:spcBef>
          <a:spcPct val="0"/>
        </a:spcBef>
        <a:spcAft>
          <a:spcPct val="0"/>
        </a:spcAft>
        <a:defRPr sz="3300" kern="1200">
          <a:solidFill>
            <a:schemeClr val="tx1"/>
          </a:solidFill>
          <a:latin typeface="+mj-lt"/>
          <a:ea typeface="ＭＳ Ｐゴシック" charset="-128"/>
          <a:cs typeface="ＭＳ Ｐゴシック" charset="-128"/>
        </a:defRPr>
      </a:lvl1pPr>
      <a:lvl2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2pPr>
      <a:lvl3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3pPr>
      <a:lvl4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4pPr>
      <a:lvl5pPr algn="ctr" defTabSz="342900" rtl="0" eaLnBrk="0" fontAlgn="base" hangingPunct="0">
        <a:spcBef>
          <a:spcPct val="0"/>
        </a:spcBef>
        <a:spcAft>
          <a:spcPct val="0"/>
        </a:spcAft>
        <a:defRPr sz="3300">
          <a:solidFill>
            <a:schemeClr val="tx1"/>
          </a:solidFill>
          <a:latin typeface="Calibri" charset="0"/>
          <a:ea typeface="ＭＳ Ｐゴシック" charset="-128"/>
          <a:cs typeface="ＭＳ Ｐゴシック" charset="-128"/>
        </a:defRPr>
      </a:lvl5pPr>
      <a:lvl6pPr marL="3429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6pPr>
      <a:lvl7pPr marL="6858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7pPr>
      <a:lvl8pPr marL="10287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8pPr>
      <a:lvl9pPr marL="1371600" algn="ctr" defTabSz="342900" rtl="0" fontAlgn="base">
        <a:spcBef>
          <a:spcPct val="0"/>
        </a:spcBef>
        <a:spcAft>
          <a:spcPct val="0"/>
        </a:spcAft>
        <a:defRPr sz="3300">
          <a:solidFill>
            <a:schemeClr val="tx1"/>
          </a:solidFill>
          <a:latin typeface="Calibri" charset="0"/>
          <a:ea typeface="ＭＳ Ｐゴシック" charset="-128"/>
          <a:cs typeface="ＭＳ Ｐゴシック" charset="-128"/>
        </a:defRPr>
      </a:lvl9pPr>
    </p:titleStyle>
    <p:bodyStyle>
      <a:lvl1pPr marL="257175" indent="-257175" algn="l" defTabSz="3429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557213" indent="-214313" algn="l" defTabSz="342900" rtl="0" eaLnBrk="0" fontAlgn="base" hangingPunct="0">
        <a:spcBef>
          <a:spcPct val="20000"/>
        </a:spcBef>
        <a:spcAft>
          <a:spcPct val="0"/>
        </a:spcAft>
        <a:buFont typeface="Arial" charset="0"/>
        <a:buChar char="–"/>
        <a:defRPr sz="2100" kern="1200">
          <a:solidFill>
            <a:schemeClr val="tx1"/>
          </a:solidFill>
          <a:latin typeface="+mn-lt"/>
          <a:ea typeface="ＭＳ Ｐゴシック" charset="-128"/>
          <a:cs typeface="+mn-cs"/>
        </a:defRPr>
      </a:lvl2pPr>
      <a:lvl3pPr marL="857250" indent="-171450" algn="l" defTabSz="342900" rtl="0" eaLnBrk="0" fontAlgn="base" hangingPunct="0">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2001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4pPr>
      <a:lvl5pPr marL="1543050" indent="-171450" algn="l" defTabSz="342900" rtl="0" eaLnBrk="0" fontAlgn="base" hangingPunct="0">
        <a:spcBef>
          <a:spcPct val="20000"/>
        </a:spcBef>
        <a:spcAft>
          <a:spcPct val="0"/>
        </a:spcAft>
        <a:buFont typeface="Arial" charset="0"/>
        <a:buChar char="»"/>
        <a:defRPr sz="1500" kern="1200">
          <a:solidFill>
            <a:schemeClr val="tx1"/>
          </a:solidFill>
          <a:latin typeface="+mn-lt"/>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7/23/2018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41168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6332" y="1757613"/>
            <a:ext cx="7477248" cy="2877784"/>
          </a:xfrm>
        </p:spPr>
        <p:txBody>
          <a:bodyPr anchor="ctr">
            <a:normAutofit fontScale="90000"/>
          </a:bodyPr>
          <a:lstStyle/>
          <a:p>
            <a:pPr>
              <a:defRPr/>
            </a:pPr>
            <a:r>
              <a:rPr lang="en-US" sz="2400" b="1" dirty="0">
                <a:solidFill>
                  <a:prstClr val="black"/>
                </a:solidFill>
                <a:cs typeface="Arial" charset="0"/>
              </a:rPr>
              <a:t>Condom 2.0: Reinvigorating effective condom programming in the era of epidemic control</a:t>
            </a:r>
            <a:r>
              <a:rPr lang="en-GB" sz="2400" dirty="0">
                <a:solidFill>
                  <a:prstClr val="black"/>
                </a:solidFill>
                <a:cs typeface="Arial" charset="0"/>
              </a:rPr>
              <a:t/>
            </a:r>
            <a:br>
              <a:rPr lang="en-GB" sz="2400" dirty="0">
                <a:solidFill>
                  <a:prstClr val="black"/>
                </a:solidFill>
                <a:cs typeface="Arial" charset="0"/>
              </a:rPr>
            </a:br>
            <a:r>
              <a:rPr lang="en-CA" sz="2400" b="1" dirty="0">
                <a:solidFill>
                  <a:srgbClr val="02AEF0"/>
                </a:solidFill>
                <a:latin typeface="Calibri" panose="020F0502020204030204" pitchFamily="34" charset="0"/>
                <a:ea typeface="Calibri" panose="020F0502020204030204" pitchFamily="34" charset="0"/>
              </a:rPr>
              <a:t/>
            </a:r>
            <a:br>
              <a:rPr lang="en-CA" sz="2400" b="1" dirty="0">
                <a:solidFill>
                  <a:srgbClr val="02AEF0"/>
                </a:solidFill>
                <a:latin typeface="Calibri" panose="020F0502020204030204" pitchFamily="34" charset="0"/>
                <a:ea typeface="Calibri" panose="020F0502020204030204" pitchFamily="34" charset="0"/>
              </a:rPr>
            </a:br>
            <a:r>
              <a:rPr lang="en-GB" sz="3300" b="1" dirty="0">
                <a:solidFill>
                  <a:srgbClr val="02AEF0"/>
                </a:solidFill>
                <a:latin typeface="Calibri" panose="020F0502020204030204" pitchFamily="34" charset="0"/>
                <a:ea typeface="Calibri" panose="020F0502020204030204" pitchFamily="34" charset="0"/>
              </a:rPr>
              <a:t>Our Current Approach is Failing … People</a:t>
            </a:r>
            <a:br>
              <a:rPr lang="en-GB" sz="3300" b="1" dirty="0">
                <a:solidFill>
                  <a:srgbClr val="02AEF0"/>
                </a:solidFill>
                <a:latin typeface="Calibri" panose="020F0502020204030204" pitchFamily="34" charset="0"/>
                <a:ea typeface="Calibri" panose="020F0502020204030204" pitchFamily="34" charset="0"/>
              </a:rPr>
            </a:br>
            <a:r>
              <a:rPr lang="en-GB" sz="3300" b="1" dirty="0">
                <a:solidFill>
                  <a:srgbClr val="02AEF0"/>
                </a:solidFill>
                <a:latin typeface="Calibri" panose="020F0502020204030204" pitchFamily="34" charset="0"/>
                <a:ea typeface="Calibri" panose="020F0502020204030204" pitchFamily="34" charset="0"/>
              </a:rPr>
              <a:t/>
            </a:r>
            <a:br>
              <a:rPr lang="en-GB" sz="3300" b="1" dirty="0">
                <a:solidFill>
                  <a:srgbClr val="02AEF0"/>
                </a:solidFill>
                <a:latin typeface="Calibri" panose="020F0502020204030204" pitchFamily="34" charset="0"/>
                <a:ea typeface="Calibri" panose="020F0502020204030204" pitchFamily="34" charset="0"/>
              </a:rPr>
            </a:br>
            <a:r>
              <a:rPr lang="de-DE" sz="1500" b="1" dirty="0">
                <a:solidFill>
                  <a:schemeClr val="bg1">
                    <a:lumMod val="50000"/>
                  </a:schemeClr>
                </a:solidFill>
              </a:rPr>
              <a:t>Henk Van Renterghem</a:t>
            </a:r>
            <a:br>
              <a:rPr lang="de-DE" sz="1500" b="1" dirty="0">
                <a:solidFill>
                  <a:schemeClr val="bg1">
                    <a:lumMod val="50000"/>
                  </a:schemeClr>
                </a:solidFill>
              </a:rPr>
            </a:br>
            <a:r>
              <a:rPr lang="de-DE" sz="1500" b="1" dirty="0">
                <a:solidFill>
                  <a:schemeClr val="bg1">
                    <a:lumMod val="50000"/>
                  </a:schemeClr>
                </a:solidFill>
              </a:rPr>
              <a:t>Fast-Track Implementation Department, UNAIDS</a:t>
            </a:r>
            <a:r>
              <a:rPr lang="en-GB" sz="2400" dirty="0"/>
              <a:t/>
            </a:r>
            <a:br>
              <a:rPr lang="en-GB" sz="2400" dirty="0"/>
            </a:br>
            <a:endParaRPr lang="de-DE" sz="2400" b="1" i="1" dirty="0">
              <a:solidFill>
                <a:srgbClr val="02AEF0"/>
              </a:solidFill>
              <a:latin typeface="+mn-lt"/>
            </a:endParaRPr>
          </a:p>
        </p:txBody>
      </p:sp>
      <p:sp>
        <p:nvSpPr>
          <p:cNvPr id="3" name="Subtitle 2"/>
          <p:cNvSpPr>
            <a:spLocks noGrp="1"/>
          </p:cNvSpPr>
          <p:nvPr>
            <p:ph type="subTitle" idx="1"/>
          </p:nvPr>
        </p:nvSpPr>
        <p:spPr>
          <a:xfrm>
            <a:off x="1673258" y="5084477"/>
            <a:ext cx="7152201" cy="163208"/>
          </a:xfrm>
        </p:spPr>
        <p:txBody>
          <a:bodyPr>
            <a:noAutofit/>
          </a:bodyPr>
          <a:lstStyle/>
          <a:p>
            <a:pPr algn="r">
              <a:defRPr/>
            </a:pPr>
            <a:endParaRPr lang="de-DE" sz="1050" b="1" dirty="0"/>
          </a:p>
        </p:txBody>
      </p:sp>
      <p:sp>
        <p:nvSpPr>
          <p:cNvPr id="36868" name="TextBox 3"/>
          <p:cNvSpPr txBox="1">
            <a:spLocks noChangeArrowheads="1"/>
          </p:cNvSpPr>
          <p:nvPr/>
        </p:nvSpPr>
        <p:spPr bwMode="auto">
          <a:xfrm>
            <a:off x="634931" y="926330"/>
            <a:ext cx="80200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342900" fontAlgn="base">
              <a:spcBef>
                <a:spcPct val="0"/>
              </a:spcBef>
              <a:spcAft>
                <a:spcPct val="0"/>
              </a:spcAft>
            </a:pPr>
            <a:r>
              <a:rPr lang="en-US" sz="1350" b="1" dirty="0">
                <a:solidFill>
                  <a:schemeClr val="bg1">
                    <a:lumMod val="65000"/>
                  </a:schemeClr>
                </a:solidFill>
                <a:cs typeface="Arial" charset="0"/>
              </a:rPr>
              <a:t>22</a:t>
            </a:r>
            <a:r>
              <a:rPr lang="en-US" sz="1350" b="1" baseline="30000" dirty="0">
                <a:solidFill>
                  <a:schemeClr val="bg1">
                    <a:lumMod val="65000"/>
                  </a:schemeClr>
                </a:solidFill>
                <a:cs typeface="Arial" charset="0"/>
              </a:rPr>
              <a:t>nd</a:t>
            </a:r>
            <a:r>
              <a:rPr lang="en-US" sz="1350" b="1" dirty="0">
                <a:solidFill>
                  <a:schemeClr val="bg1">
                    <a:lumMod val="65000"/>
                  </a:schemeClr>
                </a:solidFill>
                <a:cs typeface="Arial" charset="0"/>
              </a:rPr>
              <a:t> International AIDS Conference, Satellite meeting, </a:t>
            </a:r>
          </a:p>
          <a:p>
            <a:pPr algn="ctr" defTabSz="342900" fontAlgn="base">
              <a:spcBef>
                <a:spcPct val="0"/>
              </a:spcBef>
              <a:spcAft>
                <a:spcPct val="0"/>
              </a:spcAft>
            </a:pPr>
            <a:r>
              <a:rPr lang="en-GB" sz="1350" b="1" dirty="0">
                <a:solidFill>
                  <a:schemeClr val="bg1">
                    <a:lumMod val="65000"/>
                  </a:schemeClr>
                </a:solidFill>
                <a:cs typeface="Arial" charset="0"/>
              </a:rPr>
              <a:t>23 July</a:t>
            </a:r>
            <a:r>
              <a:rPr lang="en-GB" altLang="en-US" sz="1350" b="1" dirty="0">
                <a:solidFill>
                  <a:schemeClr val="bg1">
                    <a:lumMod val="65000"/>
                  </a:schemeClr>
                </a:solidFill>
                <a:cs typeface="Arial" charset="0"/>
              </a:rPr>
              <a:t> 2018, RAI, Amsterdam</a:t>
            </a:r>
          </a:p>
        </p:txBody>
      </p:sp>
    </p:spTree>
    <p:extLst>
      <p:ext uri="{BB962C8B-B14F-4D97-AF65-F5344CB8AC3E}">
        <p14:creationId xmlns:p14="http://schemas.microsoft.com/office/powerpoint/2010/main" val="145963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E9C7E62E-DA15-4A95-9A1B-26282D03F25F}"/>
              </a:ext>
            </a:extLst>
          </p:cNvPr>
          <p:cNvSpPr txBox="1"/>
          <p:nvPr/>
        </p:nvSpPr>
        <p:spPr>
          <a:xfrm>
            <a:off x="4786008" y="146247"/>
            <a:ext cx="4357991" cy="2308324"/>
          </a:xfrm>
          <a:prstGeom prst="rect">
            <a:avLst/>
          </a:prstGeom>
          <a:solidFill>
            <a:schemeClr val="bg1">
              <a:lumMod val="85000"/>
            </a:schemeClr>
          </a:solidFill>
        </p:spPr>
        <p:txBody>
          <a:bodyPr wrap="square" rtlCol="0">
            <a:spAutoFit/>
          </a:bodyPr>
          <a:lstStyle/>
          <a:p>
            <a:r>
              <a:rPr lang="en-GB" sz="1600" b="1" dirty="0"/>
              <a:t>Disparities between – condom knowledge &amp; use at sub-national level</a:t>
            </a:r>
          </a:p>
          <a:p>
            <a:pPr marL="214313" indent="-214313">
              <a:buFont typeface="Arial" panose="020B0604020202020204" pitchFamily="34" charset="0"/>
              <a:buChar char="•"/>
            </a:pPr>
            <a:r>
              <a:rPr lang="en-GB" sz="1400" dirty="0"/>
              <a:t>Very different patterns across countries</a:t>
            </a:r>
          </a:p>
          <a:p>
            <a:pPr marL="214313" indent="-214313">
              <a:buFont typeface="Arial" panose="020B0604020202020204" pitchFamily="34" charset="0"/>
              <a:buChar char="•"/>
            </a:pPr>
            <a:r>
              <a:rPr lang="en-GB" sz="1400" dirty="0"/>
              <a:t>Zimbabwe shows a rather homogenous pattern between knowledge and use</a:t>
            </a:r>
          </a:p>
          <a:p>
            <a:pPr marL="214313" indent="-214313">
              <a:buFont typeface="Arial" panose="020B0604020202020204" pitchFamily="34" charset="0"/>
              <a:buChar char="•"/>
            </a:pPr>
            <a:r>
              <a:rPr lang="en-GB" sz="1400" b="1" dirty="0"/>
              <a:t>Uganda</a:t>
            </a:r>
            <a:r>
              <a:rPr lang="en-GB" sz="1400" dirty="0"/>
              <a:t> big disparities pointing towards barriers in terms of condom availability, access and use</a:t>
            </a:r>
          </a:p>
          <a:p>
            <a:pPr marL="214313" indent="-214313">
              <a:buFont typeface="Arial" panose="020B0604020202020204" pitchFamily="34" charset="0"/>
              <a:buChar char="•"/>
            </a:pPr>
            <a:r>
              <a:rPr lang="en-GB" sz="1400" b="1" dirty="0"/>
              <a:t>Mozambique</a:t>
            </a:r>
            <a:r>
              <a:rPr lang="en-GB" sz="1400" dirty="0"/>
              <a:t> show both low knowledge and low condom use pointing towards low general awareness and demand </a:t>
            </a:r>
          </a:p>
        </p:txBody>
      </p:sp>
      <p:graphicFrame>
        <p:nvGraphicFramePr>
          <p:cNvPr id="7" name="Chart 6">
            <a:extLst>
              <a:ext uri="{FF2B5EF4-FFF2-40B4-BE49-F238E27FC236}">
                <a16:creationId xmlns:a16="http://schemas.microsoft.com/office/drawing/2014/main" xmlns="" id="{9903B329-653B-4121-A1D9-D0DCF168756E}"/>
              </a:ext>
            </a:extLst>
          </p:cNvPr>
          <p:cNvGraphicFramePr>
            <a:graphicFrameLocks/>
          </p:cNvGraphicFramePr>
          <p:nvPr>
            <p:extLst>
              <p:ext uri="{D42A27DB-BD31-4B8C-83A1-F6EECF244321}">
                <p14:modId xmlns:p14="http://schemas.microsoft.com/office/powerpoint/2010/main" val="2507692789"/>
              </p:ext>
            </p:extLst>
          </p:nvPr>
        </p:nvGraphicFramePr>
        <p:xfrm>
          <a:off x="0" y="146246"/>
          <a:ext cx="4678326" cy="2995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8EFF069D-AF92-4D12-BAE0-E5ECE6DD0F21}"/>
              </a:ext>
            </a:extLst>
          </p:cNvPr>
          <p:cNvGraphicFramePr>
            <a:graphicFrameLocks/>
          </p:cNvGraphicFramePr>
          <p:nvPr>
            <p:extLst>
              <p:ext uri="{D42A27DB-BD31-4B8C-83A1-F6EECF244321}">
                <p14:modId xmlns:p14="http://schemas.microsoft.com/office/powerpoint/2010/main" val="2036764450"/>
              </p:ext>
            </p:extLst>
          </p:nvPr>
        </p:nvGraphicFramePr>
        <p:xfrm>
          <a:off x="74822" y="3142033"/>
          <a:ext cx="4811831" cy="3569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xmlns="" id="{92ABC508-4121-40E2-94D6-222EC5D21926}"/>
              </a:ext>
            </a:extLst>
          </p:cNvPr>
          <p:cNvGraphicFramePr>
            <a:graphicFrameLocks/>
          </p:cNvGraphicFramePr>
          <p:nvPr>
            <p:extLst>
              <p:ext uri="{D42A27DB-BD31-4B8C-83A1-F6EECF244321}">
                <p14:modId xmlns:p14="http://schemas.microsoft.com/office/powerpoint/2010/main" val="2331140658"/>
              </p:ext>
            </p:extLst>
          </p:nvPr>
        </p:nvGraphicFramePr>
        <p:xfrm>
          <a:off x="4786009" y="3142034"/>
          <a:ext cx="4357991" cy="37159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457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9081F41-A458-423B-813C-F69CB557313D}"/>
              </a:ext>
            </a:extLst>
          </p:cNvPr>
          <p:cNvSpPr>
            <a:spLocks noGrp="1"/>
          </p:cNvSpPr>
          <p:nvPr>
            <p:ph type="title"/>
          </p:nvPr>
        </p:nvSpPr>
        <p:spPr>
          <a:xfrm>
            <a:off x="457200" y="0"/>
            <a:ext cx="8229600" cy="525696"/>
          </a:xfrm>
        </p:spPr>
        <p:txBody>
          <a:bodyPr/>
          <a:lstStyle/>
          <a:p>
            <a:r>
              <a:rPr lang="en-GB" sz="2800" b="1" dirty="0"/>
              <a:t>Condom use: Sex Workers and MSM</a:t>
            </a:r>
          </a:p>
        </p:txBody>
      </p:sp>
      <p:pic>
        <p:nvPicPr>
          <p:cNvPr id="8" name="Picture 7">
            <a:extLst>
              <a:ext uri="{FF2B5EF4-FFF2-40B4-BE49-F238E27FC236}">
                <a16:creationId xmlns:a16="http://schemas.microsoft.com/office/drawing/2014/main" xmlns="" id="{33CB9640-BBFD-47DC-B77C-1E5055741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785" y="491569"/>
            <a:ext cx="4573215" cy="2595152"/>
          </a:xfrm>
          <a:prstGeom prst="rect">
            <a:avLst/>
          </a:prstGeom>
        </p:spPr>
      </p:pic>
      <p:pic>
        <p:nvPicPr>
          <p:cNvPr id="10" name="Picture 9">
            <a:extLst>
              <a:ext uri="{FF2B5EF4-FFF2-40B4-BE49-F238E27FC236}">
                <a16:creationId xmlns:a16="http://schemas.microsoft.com/office/drawing/2014/main" xmlns="" id="{073C48D4-8C4D-4E45-9541-1C2A093E9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120" y="3279353"/>
            <a:ext cx="2583281" cy="1335178"/>
          </a:xfrm>
          <a:prstGeom prst="rect">
            <a:avLst/>
          </a:prstGeom>
        </p:spPr>
      </p:pic>
      <p:pic>
        <p:nvPicPr>
          <p:cNvPr id="3" name="Picture 2">
            <a:extLst>
              <a:ext uri="{FF2B5EF4-FFF2-40B4-BE49-F238E27FC236}">
                <a16:creationId xmlns:a16="http://schemas.microsoft.com/office/drawing/2014/main" xmlns="" id="{95D41D7D-27F6-41CA-85D1-0D4AE17E8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696"/>
            <a:ext cx="4341619" cy="2561025"/>
          </a:xfrm>
          <a:prstGeom prst="rect">
            <a:avLst/>
          </a:prstGeom>
        </p:spPr>
      </p:pic>
      <p:pic>
        <p:nvPicPr>
          <p:cNvPr id="10957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607868" y="3086721"/>
            <a:ext cx="3229406" cy="4110446"/>
          </a:xfrm>
          <a:prstGeom prst="rect">
            <a:avLst/>
          </a:prstGeom>
          <a:solidFill>
            <a:schemeClr val="bg1"/>
          </a:solidFill>
          <a:ln>
            <a:noFill/>
          </a:ln>
          <a:effectLst/>
          <a:extLst/>
        </p:spPr>
      </p:pic>
      <p:pic>
        <p:nvPicPr>
          <p:cNvPr id="6" name="Picture 5">
            <a:extLst>
              <a:ext uri="{FF2B5EF4-FFF2-40B4-BE49-F238E27FC236}">
                <a16:creationId xmlns:a16="http://schemas.microsoft.com/office/drawing/2014/main" xmlns="" id="{C57FA54F-8A27-4416-8BAE-C2B99C1EA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99" y="3258087"/>
            <a:ext cx="2006996" cy="1260750"/>
          </a:xfrm>
          <a:prstGeom prst="rect">
            <a:avLst/>
          </a:prstGeom>
        </p:spPr>
      </p:pic>
    </p:spTree>
    <p:extLst>
      <p:ext uri="{BB962C8B-B14F-4D97-AF65-F5344CB8AC3E}">
        <p14:creationId xmlns:p14="http://schemas.microsoft.com/office/powerpoint/2010/main" val="3009956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BF07774-450B-4AAF-B2AE-6AC3F329EC44}"/>
              </a:ext>
            </a:extLst>
          </p:cNvPr>
          <p:cNvSpPr>
            <a:spLocks noGrp="1"/>
          </p:cNvSpPr>
          <p:nvPr>
            <p:ph idx="1"/>
          </p:nvPr>
        </p:nvSpPr>
        <p:spPr>
          <a:xfrm>
            <a:off x="204282" y="1254867"/>
            <a:ext cx="8705802" cy="5454277"/>
          </a:xfrm>
          <a:solidFill>
            <a:schemeClr val="bg1"/>
          </a:solidFill>
        </p:spPr>
        <p:txBody>
          <a:bodyPr/>
          <a:lstStyle/>
          <a:p>
            <a:pPr marL="0" indent="0">
              <a:buNone/>
            </a:pPr>
            <a:r>
              <a:rPr lang="en-GB" sz="1800" dirty="0"/>
              <a:t>Facing violence, stigma, laws, regulations, beliefs, attitudes, … in pursuit of condoms</a:t>
            </a:r>
          </a:p>
          <a:p>
            <a:pPr marL="0" indent="0">
              <a:buNone/>
            </a:pPr>
            <a:endParaRPr lang="en-GB" sz="1800" dirty="0"/>
          </a:p>
          <a:p>
            <a:r>
              <a:rPr lang="en-GB" sz="1600" dirty="0"/>
              <a:t>Sex workers carrying condoms getting arrested</a:t>
            </a:r>
          </a:p>
          <a:p>
            <a:r>
              <a:rPr lang="en-GB" sz="1600" dirty="0" err="1"/>
              <a:t>Iin</a:t>
            </a:r>
            <a:r>
              <a:rPr lang="en-GB" sz="1600" dirty="0"/>
              <a:t> 10 Brazilian cities</a:t>
            </a:r>
            <a:r>
              <a:rPr lang="en-GB" sz="1600" b="1" dirty="0"/>
              <a:t>, 38% of female sex workers had been physically assaulted </a:t>
            </a:r>
            <a:r>
              <a:rPr lang="en-GB" sz="1600" dirty="0"/>
              <a:t>in the previous year, and those women were </a:t>
            </a:r>
            <a:r>
              <a:rPr lang="en-GB" sz="1600" b="1" dirty="0"/>
              <a:t>less likely to use condoms consistently </a:t>
            </a:r>
            <a:r>
              <a:rPr lang="en-GB" sz="1600" dirty="0"/>
              <a:t>than peers who had not been assaulted.</a:t>
            </a:r>
          </a:p>
          <a:p>
            <a:r>
              <a:rPr lang="en-GB" sz="1600" dirty="0"/>
              <a:t>In Zambia, 61% of 1000 female sex workers participating in a study said they had experienced intimate partner violence in the previous year, and three quarters of the women said they used condoms only sporadically with clients.</a:t>
            </a:r>
          </a:p>
          <a:p>
            <a:r>
              <a:rPr lang="en-GB" sz="1600" dirty="0"/>
              <a:t>Many </a:t>
            </a:r>
            <a:r>
              <a:rPr lang="en-GB" sz="1600" b="1" dirty="0"/>
              <a:t>countries also prohibit condom promotion and distribution in schools </a:t>
            </a:r>
            <a:r>
              <a:rPr lang="en-GB" sz="1600" dirty="0"/>
              <a:t>and other venues where adolescents socialize. Of the 100 countries that reported having a national plan or strategy related to condoms in 2017, only 26 reported  that the plan included condom promotion in secondary schools.</a:t>
            </a:r>
          </a:p>
          <a:p>
            <a:r>
              <a:rPr lang="en-GB" sz="1600" dirty="0"/>
              <a:t>In Ukraine, </a:t>
            </a:r>
            <a:r>
              <a:rPr lang="en-GB" sz="1600" b="1" dirty="0"/>
              <a:t>fewer than 10% of prisoners </a:t>
            </a:r>
            <a:r>
              <a:rPr lang="en-GB" sz="1600" dirty="0"/>
              <a:t>had access to information about HIV, the means for protecting themselves against infection, including access to condoms and sterile injecting equipment and opportunities to voluntarily take an HIV test.</a:t>
            </a:r>
          </a:p>
          <a:p>
            <a:r>
              <a:rPr lang="en-GB" sz="1600" dirty="0"/>
              <a:t>In Lesotho </a:t>
            </a:r>
            <a:r>
              <a:rPr lang="en-GB" sz="1600" b="1" dirty="0"/>
              <a:t>40% of the health centres services do not provide condoms </a:t>
            </a:r>
            <a:r>
              <a:rPr lang="en-GB" sz="1600" dirty="0"/>
              <a:t>because of religious beliefs of service provider managing the health centres. </a:t>
            </a:r>
          </a:p>
          <a:p>
            <a:r>
              <a:rPr lang="en-GB" sz="1600" dirty="0"/>
              <a:t>Young people, especially adolescent girls, facing stigma when procuring and carrying condoms</a:t>
            </a:r>
          </a:p>
          <a:p>
            <a:endParaRPr lang="en-GB" sz="1600" dirty="0"/>
          </a:p>
          <a:p>
            <a:pPr marL="0" indent="0">
              <a:buNone/>
            </a:pPr>
            <a:endParaRPr lang="en-GB" sz="1600" dirty="0"/>
          </a:p>
        </p:txBody>
      </p:sp>
      <p:sp>
        <p:nvSpPr>
          <p:cNvPr id="5" name="Title 4">
            <a:extLst>
              <a:ext uri="{FF2B5EF4-FFF2-40B4-BE49-F238E27FC236}">
                <a16:creationId xmlns:a16="http://schemas.microsoft.com/office/drawing/2014/main" xmlns="" id="{008CBDF4-A348-4C3C-A99A-9D91CB7707A8}"/>
              </a:ext>
            </a:extLst>
          </p:cNvPr>
          <p:cNvSpPr>
            <a:spLocks noGrp="1"/>
          </p:cNvSpPr>
          <p:nvPr>
            <p:ph type="title"/>
          </p:nvPr>
        </p:nvSpPr>
        <p:spPr>
          <a:xfrm>
            <a:off x="204282" y="68905"/>
            <a:ext cx="8705802" cy="1049776"/>
          </a:xfrm>
        </p:spPr>
        <p:txBody>
          <a:bodyPr/>
          <a:lstStyle/>
          <a:p>
            <a:r>
              <a:rPr lang="en-GB" sz="2000" b="1" dirty="0">
                <a:solidFill>
                  <a:srgbClr val="00B0F0"/>
                </a:solidFill>
              </a:rPr>
              <a:t>What if you are not an urban-educated-middle-class-heterosexual-young-men?</a:t>
            </a:r>
            <a:br>
              <a:rPr lang="en-GB" sz="2000" b="1" dirty="0">
                <a:solidFill>
                  <a:srgbClr val="00B0F0"/>
                </a:solidFill>
              </a:rPr>
            </a:br>
            <a:r>
              <a:rPr lang="en-GB" sz="2000" b="1" dirty="0"/>
              <a:t>Barriers in accessing and using condoms faced by key populations, </a:t>
            </a:r>
            <a:br>
              <a:rPr lang="en-GB" sz="2000" b="1" dirty="0"/>
            </a:br>
            <a:r>
              <a:rPr lang="en-GB" sz="2000" b="1" dirty="0"/>
              <a:t>young people and other people-left-behind</a:t>
            </a:r>
          </a:p>
        </p:txBody>
      </p:sp>
    </p:spTree>
    <p:extLst>
      <p:ext uri="{BB962C8B-B14F-4D97-AF65-F5344CB8AC3E}">
        <p14:creationId xmlns:p14="http://schemas.microsoft.com/office/powerpoint/2010/main" val="295196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AE6052F-AF20-4330-8571-4111C897965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893136"/>
            <a:ext cx="6826102" cy="51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xmlns="" id="{34B454D8-25CD-4B0D-AEAD-3D1CEEA75231}"/>
              </a:ext>
            </a:extLst>
          </p:cNvPr>
          <p:cNvSpPr>
            <a:spLocks noGrp="1"/>
          </p:cNvSpPr>
          <p:nvPr>
            <p:ph type="title"/>
          </p:nvPr>
        </p:nvSpPr>
        <p:spPr>
          <a:xfrm>
            <a:off x="97277" y="88540"/>
            <a:ext cx="9144000" cy="510218"/>
          </a:xfrm>
        </p:spPr>
        <p:txBody>
          <a:bodyPr/>
          <a:lstStyle/>
          <a:p>
            <a:pPr algn="l" defTabSz="3605213" eaLnBrk="1" hangingPunct="1"/>
            <a:r>
              <a:rPr lang="en-US" altLang="en-US" sz="1500" b="1" dirty="0">
                <a:latin typeface="Arial" pitchFamily="34" charset="0"/>
                <a:ea typeface="+mn-ea"/>
                <a:cs typeface="+mn-cs"/>
              </a:rPr>
              <a:t>Estimating condom needs and gaps for Fast-Tracking people-</a:t>
            </a:r>
            <a:r>
              <a:rPr lang="en-US" altLang="en-US" sz="1500" b="1" dirty="0" err="1">
                <a:latin typeface="Arial" pitchFamily="34" charset="0"/>
                <a:ea typeface="+mn-ea"/>
                <a:cs typeface="+mn-cs"/>
              </a:rPr>
              <a:t>centred</a:t>
            </a:r>
            <a:r>
              <a:rPr lang="en-US" altLang="en-US" sz="1500" b="1" dirty="0">
                <a:latin typeface="Arial" pitchFamily="34" charset="0"/>
                <a:ea typeface="+mn-ea"/>
                <a:cs typeface="+mn-cs"/>
              </a:rPr>
              <a:t> condom programming in sub-Saharan Africa. </a:t>
            </a:r>
            <a:r>
              <a:rPr lang="en-US" altLang="en-US" sz="1050" b="1" dirty="0">
                <a:latin typeface="Arial" pitchFamily="34" charset="0"/>
                <a:ea typeface="+mn-ea"/>
                <a:cs typeface="+mn-cs"/>
              </a:rPr>
              <a:t>(2016 IAC, Durban, Van Renterghem et al.)</a:t>
            </a:r>
            <a:endParaRPr lang="en-US" sz="900" dirty="0"/>
          </a:p>
        </p:txBody>
      </p:sp>
      <p:sp>
        <p:nvSpPr>
          <p:cNvPr id="6" name="TextBox 5">
            <a:extLst>
              <a:ext uri="{FF2B5EF4-FFF2-40B4-BE49-F238E27FC236}">
                <a16:creationId xmlns:a16="http://schemas.microsoft.com/office/drawing/2014/main" xmlns="" id="{C9121C72-58E8-4E2A-A470-25A94B65A342}"/>
              </a:ext>
            </a:extLst>
          </p:cNvPr>
          <p:cNvSpPr txBox="1"/>
          <p:nvPr/>
        </p:nvSpPr>
        <p:spPr>
          <a:xfrm>
            <a:off x="6709143" y="893136"/>
            <a:ext cx="2346917" cy="2554545"/>
          </a:xfrm>
          <a:prstGeom prst="rect">
            <a:avLst/>
          </a:prstGeom>
          <a:solidFill>
            <a:schemeClr val="bg1">
              <a:lumMod val="85000"/>
            </a:schemeClr>
          </a:solidFill>
        </p:spPr>
        <p:txBody>
          <a:bodyPr wrap="square" rtlCol="0">
            <a:spAutoFit/>
          </a:bodyPr>
          <a:lstStyle/>
          <a:p>
            <a:pPr marL="214313" indent="-214313">
              <a:buFont typeface="Arial" panose="020B0604020202020204" pitchFamily="34" charset="0"/>
              <a:buChar char="•"/>
            </a:pPr>
            <a:r>
              <a:rPr lang="en-US" sz="1600" dirty="0"/>
              <a:t>An annual gap for 2015 of more than 3 billion male condoms (50%) in sub-Saharan Africa against a total condom need of  6 billion.</a:t>
            </a:r>
          </a:p>
          <a:p>
            <a:pPr marL="214313" indent="-214313">
              <a:buFont typeface="Arial" panose="020B0604020202020204" pitchFamily="34" charset="0"/>
              <a:buChar char="•"/>
            </a:pPr>
            <a:endParaRPr lang="en-US" sz="1600" dirty="0"/>
          </a:p>
          <a:p>
            <a:pPr marL="214313" indent="-214313">
              <a:buFont typeface="Arial" panose="020B0604020202020204" pitchFamily="34" charset="0"/>
              <a:buChar char="•"/>
            </a:pPr>
            <a:r>
              <a:rPr lang="en-US" sz="1600" dirty="0"/>
              <a:t>In only a few countries condom availability is &gt;60% of total need </a:t>
            </a:r>
          </a:p>
        </p:txBody>
      </p:sp>
    </p:spTree>
    <p:extLst>
      <p:ext uri="{BB962C8B-B14F-4D97-AF65-F5344CB8AC3E}">
        <p14:creationId xmlns:p14="http://schemas.microsoft.com/office/powerpoint/2010/main" val="367181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D1A4F6C6-7661-4E5B-BD74-F1DC44E87162}"/>
              </a:ext>
            </a:extLst>
          </p:cNvPr>
          <p:cNvPicPr>
            <a:picLocks noGrp="1" noChangeAspect="1"/>
          </p:cNvPicPr>
          <p:nvPr>
            <p:ph idx="1"/>
          </p:nvPr>
        </p:nvPicPr>
        <p:blipFill>
          <a:blip r:embed="rId3"/>
          <a:stretch>
            <a:fillRect/>
          </a:stretch>
        </p:blipFill>
        <p:spPr>
          <a:xfrm>
            <a:off x="144812" y="167295"/>
            <a:ext cx="2257608" cy="3020972"/>
          </a:xfrm>
          <a:prstGeom prst="rect">
            <a:avLst/>
          </a:prstGeom>
          <a:ln w="19050">
            <a:solidFill>
              <a:schemeClr val="accent1"/>
            </a:solidFill>
          </a:ln>
        </p:spPr>
      </p:pic>
      <p:pic>
        <p:nvPicPr>
          <p:cNvPr id="5" name="Picture 4">
            <a:extLst>
              <a:ext uri="{FF2B5EF4-FFF2-40B4-BE49-F238E27FC236}">
                <a16:creationId xmlns:a16="http://schemas.microsoft.com/office/drawing/2014/main" xmlns="" id="{9A10E0A3-113E-43EC-B66B-D092E6F1A875}"/>
              </a:ext>
            </a:extLst>
          </p:cNvPr>
          <p:cNvPicPr>
            <a:picLocks noChangeAspect="1"/>
          </p:cNvPicPr>
          <p:nvPr/>
        </p:nvPicPr>
        <p:blipFill>
          <a:blip r:embed="rId4"/>
          <a:stretch>
            <a:fillRect/>
          </a:stretch>
        </p:blipFill>
        <p:spPr>
          <a:xfrm>
            <a:off x="6235142" y="3098729"/>
            <a:ext cx="2724943" cy="2019517"/>
          </a:xfrm>
          <a:prstGeom prst="rect">
            <a:avLst/>
          </a:prstGeom>
          <a:ln w="15875">
            <a:solidFill>
              <a:srgbClr val="02AEF0"/>
            </a:solidFill>
          </a:ln>
        </p:spPr>
      </p:pic>
      <p:pic>
        <p:nvPicPr>
          <p:cNvPr id="6" name="Picture 5">
            <a:extLst>
              <a:ext uri="{FF2B5EF4-FFF2-40B4-BE49-F238E27FC236}">
                <a16:creationId xmlns:a16="http://schemas.microsoft.com/office/drawing/2014/main" xmlns="" id="{8AF3AFD1-142C-4DE5-AC74-C0CEBD52EB67}"/>
              </a:ext>
            </a:extLst>
          </p:cNvPr>
          <p:cNvPicPr>
            <a:picLocks noChangeAspect="1"/>
          </p:cNvPicPr>
          <p:nvPr/>
        </p:nvPicPr>
        <p:blipFill>
          <a:blip r:embed="rId5"/>
          <a:stretch>
            <a:fillRect/>
          </a:stretch>
        </p:blipFill>
        <p:spPr>
          <a:xfrm>
            <a:off x="6056834" y="412593"/>
            <a:ext cx="2590049" cy="2292372"/>
          </a:xfrm>
          <a:prstGeom prst="rect">
            <a:avLst/>
          </a:prstGeom>
          <a:ln w="25400">
            <a:solidFill>
              <a:schemeClr val="bg2">
                <a:lumMod val="50000"/>
              </a:schemeClr>
            </a:solidFill>
          </a:ln>
        </p:spPr>
      </p:pic>
      <p:pic>
        <p:nvPicPr>
          <p:cNvPr id="7" name="Picture 6">
            <a:extLst>
              <a:ext uri="{FF2B5EF4-FFF2-40B4-BE49-F238E27FC236}">
                <a16:creationId xmlns:a16="http://schemas.microsoft.com/office/drawing/2014/main" xmlns="" id="{78AC724F-A6FC-40A9-AAC2-89A7B02AB6DB}"/>
              </a:ext>
            </a:extLst>
          </p:cNvPr>
          <p:cNvPicPr>
            <a:picLocks noChangeAspect="1"/>
          </p:cNvPicPr>
          <p:nvPr/>
        </p:nvPicPr>
        <p:blipFill>
          <a:blip r:embed="rId6"/>
          <a:stretch>
            <a:fillRect/>
          </a:stretch>
        </p:blipFill>
        <p:spPr>
          <a:xfrm>
            <a:off x="92921" y="3812641"/>
            <a:ext cx="3105546" cy="2178421"/>
          </a:xfrm>
          <a:prstGeom prst="rect">
            <a:avLst/>
          </a:prstGeom>
          <a:ln w="19050">
            <a:solidFill>
              <a:schemeClr val="bg2">
                <a:lumMod val="75000"/>
              </a:schemeClr>
            </a:solidFill>
          </a:ln>
        </p:spPr>
      </p:pic>
      <p:pic>
        <p:nvPicPr>
          <p:cNvPr id="8" name="Picture 7">
            <a:extLst>
              <a:ext uri="{FF2B5EF4-FFF2-40B4-BE49-F238E27FC236}">
                <a16:creationId xmlns:a16="http://schemas.microsoft.com/office/drawing/2014/main" xmlns="" id="{0C76E5BF-2829-44D4-A2DD-2C213FFD659D}"/>
              </a:ext>
            </a:extLst>
          </p:cNvPr>
          <p:cNvPicPr>
            <a:picLocks noChangeAspect="1"/>
          </p:cNvPicPr>
          <p:nvPr/>
        </p:nvPicPr>
        <p:blipFill>
          <a:blip r:embed="rId7"/>
          <a:stretch>
            <a:fillRect/>
          </a:stretch>
        </p:blipFill>
        <p:spPr>
          <a:xfrm>
            <a:off x="2821555" y="8340"/>
            <a:ext cx="2257608" cy="3037020"/>
          </a:xfrm>
          <a:prstGeom prst="rect">
            <a:avLst/>
          </a:prstGeom>
          <a:ln w="19050">
            <a:solidFill>
              <a:srgbClr val="00B050"/>
            </a:solidFill>
          </a:ln>
        </p:spPr>
      </p:pic>
      <p:pic>
        <p:nvPicPr>
          <p:cNvPr id="9" name="Picture 8">
            <a:extLst>
              <a:ext uri="{FF2B5EF4-FFF2-40B4-BE49-F238E27FC236}">
                <a16:creationId xmlns:a16="http://schemas.microsoft.com/office/drawing/2014/main" xmlns="" id="{69C1AF24-4809-4289-889F-6A470E255AE8}"/>
              </a:ext>
            </a:extLst>
          </p:cNvPr>
          <p:cNvPicPr>
            <a:picLocks noChangeAspect="1"/>
          </p:cNvPicPr>
          <p:nvPr/>
        </p:nvPicPr>
        <p:blipFill>
          <a:blip r:embed="rId8"/>
          <a:stretch>
            <a:fillRect/>
          </a:stretch>
        </p:blipFill>
        <p:spPr>
          <a:xfrm>
            <a:off x="3455740" y="4407576"/>
            <a:ext cx="2768102" cy="2019516"/>
          </a:xfrm>
          <a:prstGeom prst="rect">
            <a:avLst/>
          </a:prstGeom>
          <a:ln w="15875">
            <a:solidFill>
              <a:srgbClr val="FF15C2"/>
            </a:solidFill>
          </a:ln>
        </p:spPr>
      </p:pic>
      <p:sp>
        <p:nvSpPr>
          <p:cNvPr id="10" name="TextBox 9">
            <a:extLst>
              <a:ext uri="{FF2B5EF4-FFF2-40B4-BE49-F238E27FC236}">
                <a16:creationId xmlns:a16="http://schemas.microsoft.com/office/drawing/2014/main" xmlns="" id="{FC9DF4C9-C895-402C-BFA3-21C7630F5DF4}"/>
              </a:ext>
            </a:extLst>
          </p:cNvPr>
          <p:cNvSpPr txBox="1"/>
          <p:nvPr/>
        </p:nvSpPr>
        <p:spPr>
          <a:xfrm rot="19478976">
            <a:off x="1222131" y="1791368"/>
            <a:ext cx="6542720" cy="1754326"/>
          </a:xfrm>
          <a:prstGeom prst="rect">
            <a:avLst/>
          </a:prstGeom>
          <a:noFill/>
        </p:spPr>
        <p:txBody>
          <a:bodyPr wrap="square" rtlCol="0">
            <a:spAutoFit/>
          </a:bodyPr>
          <a:lstStyle/>
          <a:p>
            <a:pPr defTabSz="342900" fontAlgn="base">
              <a:spcBef>
                <a:spcPct val="0"/>
              </a:spcBef>
              <a:spcAft>
                <a:spcPct val="0"/>
              </a:spcAft>
            </a:pPr>
            <a:r>
              <a:rPr lang="en-GB" sz="2700" b="1" dirty="0">
                <a:solidFill>
                  <a:srgbClr val="FF0000"/>
                </a:solidFill>
                <a:latin typeface="Arial" charset="0"/>
                <a:ea typeface="ＭＳ Ｐゴシック" pitchFamily="34" charset="-128"/>
                <a:cs typeface="Arial" charset="0"/>
              </a:rPr>
              <a:t>Recent media reports on Condom stock-out and shortages in Uganda, India, Kenya, Ghana, Zimbabwe, Venezuela, ….</a:t>
            </a:r>
          </a:p>
        </p:txBody>
      </p:sp>
    </p:spTree>
    <p:extLst>
      <p:ext uri="{BB962C8B-B14F-4D97-AF65-F5344CB8AC3E}">
        <p14:creationId xmlns:p14="http://schemas.microsoft.com/office/powerpoint/2010/main" val="1675592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3EB802B-215C-4873-BF33-B7F194163F46}"/>
              </a:ext>
            </a:extLst>
          </p:cNvPr>
          <p:cNvGraphicFramePr>
            <a:graphicFrameLocks noGrp="1"/>
          </p:cNvGraphicFramePr>
          <p:nvPr>
            <p:ph idx="1"/>
            <p:extLst>
              <p:ext uri="{D42A27DB-BD31-4B8C-83A1-F6EECF244321}">
                <p14:modId xmlns:p14="http://schemas.microsoft.com/office/powerpoint/2010/main" val="2269899130"/>
              </p:ext>
            </p:extLst>
          </p:nvPr>
        </p:nvGraphicFramePr>
        <p:xfrm>
          <a:off x="-1" y="304356"/>
          <a:ext cx="6539023" cy="552228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4D42C7B1-24EC-4054-BFC8-4B69FFB0D7AB}"/>
              </a:ext>
            </a:extLst>
          </p:cNvPr>
          <p:cNvSpPr txBox="1"/>
          <p:nvPr/>
        </p:nvSpPr>
        <p:spPr>
          <a:xfrm>
            <a:off x="6539022" y="304356"/>
            <a:ext cx="2462103" cy="4401205"/>
          </a:xfrm>
          <a:prstGeom prst="rect">
            <a:avLst/>
          </a:prstGeom>
          <a:solidFill>
            <a:schemeClr val="bg1">
              <a:lumMod val="85000"/>
            </a:schemeClr>
          </a:solidFill>
        </p:spPr>
        <p:txBody>
          <a:bodyPr wrap="square" rtlCol="0">
            <a:spAutoFit/>
          </a:bodyPr>
          <a:lstStyle/>
          <a:p>
            <a:pPr marL="214313" indent="-214313">
              <a:buFont typeface="Arial" panose="020B0604020202020204" pitchFamily="34" charset="0"/>
              <a:buChar char="•"/>
            </a:pPr>
            <a:r>
              <a:rPr lang="en-GB" sz="1400" dirty="0"/>
              <a:t>2012-2016 from 800 to 600 million condoms (-25%)  and rapidly further decreasing</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sz="1400" dirty="0"/>
              <a:t>At their peak – SM programmes provided 20-25% of condoms and covered approximately 15-20% of total need</a:t>
            </a:r>
          </a:p>
          <a:p>
            <a:endParaRPr lang="en-GB" sz="1400" dirty="0"/>
          </a:p>
          <a:p>
            <a:pPr marL="214313" indent="-214313">
              <a:buFont typeface="Arial" panose="020B0604020202020204" pitchFamily="34" charset="0"/>
              <a:buChar char="•"/>
            </a:pPr>
            <a:r>
              <a:rPr lang="en-GB" sz="1400" dirty="0"/>
              <a:t>Critical contribution to demand creation and access</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sz="1400" dirty="0"/>
              <a:t>From the 32 social marketing programmes that were started only a dozen with a significant reach and coverage remain, and further eroding</a:t>
            </a:r>
          </a:p>
          <a:p>
            <a:pPr marL="214313" indent="-214313">
              <a:buFont typeface="Arial" panose="020B0604020202020204" pitchFamily="34" charset="0"/>
              <a:buChar char="•"/>
            </a:pPr>
            <a:endParaRPr lang="en-GB" sz="1400" dirty="0"/>
          </a:p>
        </p:txBody>
      </p:sp>
      <p:sp>
        <p:nvSpPr>
          <p:cNvPr id="3" name="TextBox 2">
            <a:extLst>
              <a:ext uri="{FF2B5EF4-FFF2-40B4-BE49-F238E27FC236}">
                <a16:creationId xmlns:a16="http://schemas.microsoft.com/office/drawing/2014/main" xmlns="" id="{21D766CD-D1BC-4E7E-A8A3-DDDA75AAF967}"/>
              </a:ext>
            </a:extLst>
          </p:cNvPr>
          <p:cNvSpPr txBox="1"/>
          <p:nvPr/>
        </p:nvSpPr>
        <p:spPr>
          <a:xfrm>
            <a:off x="4412511" y="1392865"/>
            <a:ext cx="1307805" cy="369332"/>
          </a:xfrm>
          <a:prstGeom prst="rect">
            <a:avLst/>
          </a:prstGeom>
          <a:noFill/>
        </p:spPr>
        <p:txBody>
          <a:bodyPr wrap="square" rtlCol="0">
            <a:spAutoFit/>
          </a:bodyPr>
          <a:lstStyle/>
          <a:p>
            <a:r>
              <a:rPr lang="en-GB" dirty="0"/>
              <a:t>800 million</a:t>
            </a:r>
          </a:p>
        </p:txBody>
      </p:sp>
    </p:spTree>
    <p:extLst>
      <p:ext uri="{BB962C8B-B14F-4D97-AF65-F5344CB8AC3E}">
        <p14:creationId xmlns:p14="http://schemas.microsoft.com/office/powerpoint/2010/main" val="121021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6B20D5-A74E-4298-9567-BECF275BCE33}"/>
              </a:ext>
            </a:extLst>
          </p:cNvPr>
          <p:cNvSpPr txBox="1"/>
          <p:nvPr/>
        </p:nvSpPr>
        <p:spPr>
          <a:xfrm>
            <a:off x="114825" y="149364"/>
            <a:ext cx="8085592" cy="400110"/>
          </a:xfrm>
          <a:prstGeom prst="rect">
            <a:avLst/>
          </a:prstGeom>
          <a:noFill/>
        </p:spPr>
        <p:txBody>
          <a:bodyPr wrap="square" rtlCol="0">
            <a:spAutoFit/>
          </a:bodyPr>
          <a:lstStyle/>
          <a:p>
            <a:pPr defTabSz="342900" fontAlgn="base">
              <a:spcBef>
                <a:spcPct val="0"/>
              </a:spcBef>
              <a:spcAft>
                <a:spcPct val="0"/>
              </a:spcAft>
            </a:pPr>
            <a:r>
              <a:rPr lang="en-GB" sz="2000" b="1" dirty="0">
                <a:solidFill>
                  <a:prstClr val="black"/>
                </a:solidFill>
                <a:latin typeface="Arial" charset="0"/>
                <a:ea typeface="ＭＳ Ｐゴシック" pitchFamily="34" charset="-128"/>
                <a:cs typeface="Arial" charset="0"/>
              </a:rPr>
              <a:t>Collapsing condom programmes – The case of Burkina Faso</a:t>
            </a:r>
          </a:p>
        </p:txBody>
      </p:sp>
      <p:sp>
        <p:nvSpPr>
          <p:cNvPr id="5" name="TextBox 4">
            <a:extLst>
              <a:ext uri="{FF2B5EF4-FFF2-40B4-BE49-F238E27FC236}">
                <a16:creationId xmlns:a16="http://schemas.microsoft.com/office/drawing/2014/main" xmlns="" id="{1279DD76-5414-4719-BC00-BA9FD56EA268}"/>
              </a:ext>
            </a:extLst>
          </p:cNvPr>
          <p:cNvSpPr txBox="1"/>
          <p:nvPr/>
        </p:nvSpPr>
        <p:spPr>
          <a:xfrm>
            <a:off x="6282008" y="857250"/>
            <a:ext cx="2747167" cy="4455066"/>
          </a:xfrm>
          <a:prstGeom prst="rect">
            <a:avLst/>
          </a:prstGeom>
          <a:solidFill>
            <a:schemeClr val="bg1">
              <a:lumMod val="85000"/>
            </a:schemeClr>
          </a:solidFill>
        </p:spPr>
        <p:txBody>
          <a:bodyPr wrap="square" rtlCol="0">
            <a:spAutoFit/>
          </a:bodyPr>
          <a:lstStyle/>
          <a:p>
            <a:pPr marL="214313" indent="-214313" defTabSz="342900" fontAlgn="base">
              <a:spcBef>
                <a:spcPct val="0"/>
              </a:spcBef>
              <a:spcAft>
                <a:spcPct val="0"/>
              </a:spcAft>
              <a:buFont typeface="Arial" panose="020B0604020202020204" pitchFamily="34" charset="0"/>
              <a:buChar char="•"/>
            </a:pPr>
            <a:r>
              <a:rPr lang="en-GB" sz="1350" dirty="0">
                <a:latin typeface="Arial" charset="0"/>
                <a:ea typeface="ＭＳ Ｐゴシック" pitchFamily="34" charset="-128"/>
                <a:cs typeface="Arial" charset="0"/>
              </a:rPr>
              <a:t>High levels of condom use (70-80%) have significantly contributed to rapid decline in new infections between early 90’ies and 2005 </a:t>
            </a:r>
          </a:p>
          <a:p>
            <a:pPr defTabSz="342900" fontAlgn="base">
              <a:spcBef>
                <a:spcPct val="0"/>
              </a:spcBef>
              <a:spcAft>
                <a:spcPct val="0"/>
              </a:spcAft>
            </a:pPr>
            <a:endParaRPr lang="en-GB" sz="1350" dirty="0">
              <a:latin typeface="Arial" charset="0"/>
              <a:ea typeface="ＭＳ Ｐゴシック" pitchFamily="34" charset="-128"/>
              <a:cs typeface="Arial" charset="0"/>
            </a:endParaRPr>
          </a:p>
          <a:p>
            <a:pPr marL="214313" indent="-214313" defTabSz="342900" fontAlgn="base">
              <a:spcBef>
                <a:spcPct val="0"/>
              </a:spcBef>
              <a:spcAft>
                <a:spcPct val="0"/>
              </a:spcAft>
              <a:buFont typeface="Arial" panose="020B0604020202020204" pitchFamily="34" charset="0"/>
              <a:buChar char="•"/>
            </a:pPr>
            <a:r>
              <a:rPr lang="en-GB" sz="1350" dirty="0">
                <a:latin typeface="Arial" charset="0"/>
                <a:ea typeface="ＭＳ Ｐゴシック" pitchFamily="34" charset="-128"/>
                <a:cs typeface="Arial" charset="0"/>
              </a:rPr>
              <a:t>2005-2017: 50% in condom availability </a:t>
            </a:r>
          </a:p>
          <a:p>
            <a:pPr marL="214313" indent="-214313" defTabSz="342900" fontAlgn="base">
              <a:spcBef>
                <a:spcPct val="0"/>
              </a:spcBef>
              <a:spcAft>
                <a:spcPct val="0"/>
              </a:spcAft>
              <a:buFont typeface="Arial" panose="020B0604020202020204" pitchFamily="34" charset="0"/>
              <a:buChar char="•"/>
            </a:pPr>
            <a:endParaRPr lang="en-GB" sz="1350" dirty="0">
              <a:latin typeface="Arial" charset="0"/>
              <a:ea typeface="ＭＳ Ｐゴシック" pitchFamily="34" charset="-128"/>
              <a:cs typeface="Arial" charset="0"/>
            </a:endParaRPr>
          </a:p>
          <a:p>
            <a:pPr marL="214313" indent="-214313" defTabSz="342900" fontAlgn="base">
              <a:spcBef>
                <a:spcPct val="0"/>
              </a:spcBef>
              <a:spcAft>
                <a:spcPct val="0"/>
              </a:spcAft>
              <a:buFont typeface="Arial" panose="020B0604020202020204" pitchFamily="34" charset="0"/>
              <a:buChar char="•"/>
            </a:pPr>
            <a:r>
              <a:rPr lang="en-GB" sz="1350" dirty="0">
                <a:latin typeface="Arial" charset="0"/>
                <a:ea typeface="ＭＳ Ｐゴシック" pitchFamily="34" charset="-128"/>
                <a:cs typeface="Arial" charset="0"/>
              </a:rPr>
              <a:t>90% reduction in volume of the PROMACO social marketing programme and reduce  coverage of the condom distribution network (20,000 outlets)</a:t>
            </a:r>
          </a:p>
          <a:p>
            <a:pPr marL="214313" indent="-214313" defTabSz="342900" fontAlgn="base">
              <a:spcBef>
                <a:spcPct val="0"/>
              </a:spcBef>
              <a:spcAft>
                <a:spcPct val="0"/>
              </a:spcAft>
              <a:buFont typeface="Arial" panose="020B0604020202020204" pitchFamily="34" charset="0"/>
              <a:buChar char="•"/>
            </a:pPr>
            <a:endParaRPr lang="en-GB" sz="1350" dirty="0">
              <a:latin typeface="Arial" charset="0"/>
              <a:ea typeface="ＭＳ Ｐゴシック" pitchFamily="34" charset="-128"/>
              <a:cs typeface="Arial" charset="0"/>
            </a:endParaRPr>
          </a:p>
          <a:p>
            <a:pPr marL="214313" indent="-214313" defTabSz="342900" fontAlgn="base">
              <a:spcBef>
                <a:spcPct val="0"/>
              </a:spcBef>
              <a:spcAft>
                <a:spcPct val="0"/>
              </a:spcAft>
              <a:buFont typeface="Arial" panose="020B0604020202020204" pitchFamily="34" charset="0"/>
              <a:buChar char="•"/>
            </a:pPr>
            <a:r>
              <a:rPr lang="en-GB" sz="1350" dirty="0">
                <a:latin typeface="Arial" charset="0"/>
                <a:ea typeface="ＭＳ Ｐゴシック" pitchFamily="34" charset="-128"/>
                <a:cs typeface="Arial" charset="0"/>
              </a:rPr>
              <a:t>Reduction in condom availability is associated with 50% increase in adult HIV infections between 2006-2017 (from 2400 to 3651)</a:t>
            </a:r>
          </a:p>
        </p:txBody>
      </p:sp>
      <p:graphicFrame>
        <p:nvGraphicFramePr>
          <p:cNvPr id="11" name="Chart 10">
            <a:extLst>
              <a:ext uri="{FF2B5EF4-FFF2-40B4-BE49-F238E27FC236}">
                <a16:creationId xmlns:a16="http://schemas.microsoft.com/office/drawing/2014/main" xmlns="" id="{00000000-0008-0000-0300-000009000000}"/>
              </a:ext>
            </a:extLst>
          </p:cNvPr>
          <p:cNvGraphicFramePr>
            <a:graphicFrameLocks/>
          </p:cNvGraphicFramePr>
          <p:nvPr>
            <p:extLst>
              <p:ext uri="{D42A27DB-BD31-4B8C-83A1-F6EECF244321}">
                <p14:modId xmlns:p14="http://schemas.microsoft.com/office/powerpoint/2010/main" val="473254539"/>
              </p:ext>
            </p:extLst>
          </p:nvPr>
        </p:nvGraphicFramePr>
        <p:xfrm>
          <a:off x="0" y="857250"/>
          <a:ext cx="6282008" cy="5022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765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565D6-08D8-4F03-A204-30AB3284F6BC}"/>
              </a:ext>
            </a:extLst>
          </p:cNvPr>
          <p:cNvSpPr>
            <a:spLocks noGrp="1"/>
          </p:cNvSpPr>
          <p:nvPr>
            <p:ph type="title"/>
          </p:nvPr>
        </p:nvSpPr>
        <p:spPr>
          <a:xfrm>
            <a:off x="11876" y="437143"/>
            <a:ext cx="9144000" cy="550889"/>
          </a:xfrm>
        </p:spPr>
        <p:txBody>
          <a:bodyPr/>
          <a:lstStyle/>
          <a:p>
            <a:r>
              <a:rPr lang="en-GB" sz="2400" b="1" dirty="0"/>
              <a:t>From connecting the gaps … to connecting the dots</a:t>
            </a:r>
          </a:p>
        </p:txBody>
      </p:sp>
      <p:graphicFrame>
        <p:nvGraphicFramePr>
          <p:cNvPr id="4" name="Content Placeholder 3">
            <a:extLst>
              <a:ext uri="{FF2B5EF4-FFF2-40B4-BE49-F238E27FC236}">
                <a16:creationId xmlns:a16="http://schemas.microsoft.com/office/drawing/2014/main" xmlns="" id="{D873E50A-56E3-464E-B2CB-4EBD914030BC}"/>
              </a:ext>
            </a:extLst>
          </p:cNvPr>
          <p:cNvGraphicFramePr>
            <a:graphicFrameLocks noGrp="1"/>
          </p:cNvGraphicFramePr>
          <p:nvPr>
            <p:ph idx="1"/>
            <p:extLst>
              <p:ext uri="{D42A27DB-BD31-4B8C-83A1-F6EECF244321}">
                <p14:modId xmlns:p14="http://schemas.microsoft.com/office/powerpoint/2010/main" val="3883453989"/>
              </p:ext>
            </p:extLst>
          </p:nvPr>
        </p:nvGraphicFramePr>
        <p:xfrm>
          <a:off x="11876" y="1277356"/>
          <a:ext cx="4696311" cy="4592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xmlns="" id="{83F19559-4352-4A97-BE60-6371E3694806}"/>
              </a:ext>
            </a:extLst>
          </p:cNvPr>
          <p:cNvGraphicFramePr>
            <a:graphicFrameLocks/>
          </p:cNvGraphicFramePr>
          <p:nvPr>
            <p:extLst>
              <p:ext uri="{D42A27DB-BD31-4B8C-83A1-F6EECF244321}">
                <p14:modId xmlns:p14="http://schemas.microsoft.com/office/powerpoint/2010/main" val="446446935"/>
              </p:ext>
            </p:extLst>
          </p:nvPr>
        </p:nvGraphicFramePr>
        <p:xfrm>
          <a:off x="4595752" y="1036603"/>
          <a:ext cx="4560124" cy="47847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a:extLst>
              <a:ext uri="{FF2B5EF4-FFF2-40B4-BE49-F238E27FC236}">
                <a16:creationId xmlns:a16="http://schemas.microsoft.com/office/drawing/2014/main" xmlns="" id="{BD4ABBEF-BFA0-4850-9E99-12CD466D1248}"/>
              </a:ext>
            </a:extLst>
          </p:cNvPr>
          <p:cNvSpPr txBox="1"/>
          <p:nvPr/>
        </p:nvSpPr>
        <p:spPr>
          <a:xfrm>
            <a:off x="5976257" y="2905743"/>
            <a:ext cx="1961035" cy="1615827"/>
          </a:xfrm>
          <a:prstGeom prst="rect">
            <a:avLst/>
          </a:prstGeom>
          <a:noFill/>
        </p:spPr>
        <p:txBody>
          <a:bodyPr wrap="square" rtlCol="0">
            <a:spAutoFit/>
          </a:bodyPr>
          <a:lstStyle/>
          <a:p>
            <a:pPr algn="ctr"/>
            <a:r>
              <a:rPr lang="en-GB" sz="1650" b="1" dirty="0"/>
              <a:t>Condoms 2.0: a new generation of people-centred &amp; data-driven </a:t>
            </a:r>
            <a:br>
              <a:rPr lang="en-GB" sz="1650" b="1" dirty="0"/>
            </a:br>
            <a:r>
              <a:rPr lang="en-GB" sz="1650" b="1" dirty="0"/>
              <a:t>condom programmes</a:t>
            </a:r>
          </a:p>
        </p:txBody>
      </p:sp>
      <p:sp>
        <p:nvSpPr>
          <p:cNvPr id="6" name="TextBox 5">
            <a:extLst>
              <a:ext uri="{FF2B5EF4-FFF2-40B4-BE49-F238E27FC236}">
                <a16:creationId xmlns:a16="http://schemas.microsoft.com/office/drawing/2014/main" xmlns="" id="{19B6E2C9-C1D8-4058-9DFB-3D59BD88576A}"/>
              </a:ext>
            </a:extLst>
          </p:cNvPr>
          <p:cNvSpPr txBox="1"/>
          <p:nvPr/>
        </p:nvSpPr>
        <p:spPr>
          <a:xfrm>
            <a:off x="1353198" y="3182742"/>
            <a:ext cx="1811398" cy="1107996"/>
          </a:xfrm>
          <a:prstGeom prst="rect">
            <a:avLst/>
          </a:prstGeom>
          <a:noFill/>
        </p:spPr>
        <p:txBody>
          <a:bodyPr wrap="square" rtlCol="0">
            <a:spAutoFit/>
          </a:bodyPr>
          <a:lstStyle/>
          <a:p>
            <a:pPr algn="ctr"/>
            <a:r>
              <a:rPr lang="en-GB" sz="1650" b="1" dirty="0"/>
              <a:t>Condom crisis</a:t>
            </a:r>
          </a:p>
          <a:p>
            <a:pPr algn="ctr"/>
            <a:r>
              <a:rPr lang="en-GB" sz="1650" b="1" dirty="0"/>
              <a:t> at the centre </a:t>
            </a:r>
          </a:p>
          <a:p>
            <a:pPr algn="ctr"/>
            <a:r>
              <a:rPr lang="en-GB" sz="1650" b="1" dirty="0"/>
              <a:t>of the </a:t>
            </a:r>
          </a:p>
          <a:p>
            <a:pPr algn="ctr"/>
            <a:r>
              <a:rPr lang="en-GB" sz="1650" b="1" dirty="0"/>
              <a:t>Prevention crisis</a:t>
            </a:r>
          </a:p>
        </p:txBody>
      </p:sp>
    </p:spTree>
    <p:extLst>
      <p:ext uri="{BB962C8B-B14F-4D97-AF65-F5344CB8AC3E}">
        <p14:creationId xmlns:p14="http://schemas.microsoft.com/office/powerpoint/2010/main" val="91228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911" y="2205276"/>
            <a:ext cx="5640682" cy="38235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13" y="857250"/>
            <a:ext cx="3545739" cy="136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bwMode="auto">
          <a:xfrm>
            <a:off x="5936837" y="1006789"/>
            <a:ext cx="3004850" cy="4154729"/>
          </a:xfrm>
          <a:prstGeom prst="rect">
            <a:avLst/>
          </a:prstGeom>
          <a:solidFill>
            <a:schemeClr val="bg1">
              <a:lumMod val="85000"/>
            </a:schemeClr>
          </a:solidFill>
          <a:extLst/>
        </p:spPr>
        <p:txBody>
          <a:bodyPr vert="horz" wrap="square" lIns="5400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350" b="1" dirty="0">
                <a:solidFill>
                  <a:prstClr val="black"/>
                </a:solidFill>
                <a:latin typeface="Arial" charset="0"/>
                <a:ea typeface="ＭＳ Ｐゴシック" pitchFamily="34" charset="-128"/>
                <a:cs typeface="Arial" charset="0"/>
              </a:rPr>
              <a:t>Countries are leading by example: South Africa</a:t>
            </a:r>
            <a:endParaRPr lang="en-US" altLang="en-US" sz="1350" dirty="0">
              <a:latin typeface="Calibri"/>
              <a:ea typeface="ＭＳ Ｐゴシック" pitchFamily="34" charset="-128"/>
            </a:endParaRPr>
          </a:p>
          <a:p>
            <a:r>
              <a:rPr lang="en-US" altLang="en-US" sz="1350" dirty="0">
                <a:ea typeface="ＭＳ Ｐゴシック" pitchFamily="34" charset="-128"/>
              </a:rPr>
              <a:t>Other countries: Botswana, Lesotho, Namibia, Zimbabwe</a:t>
            </a:r>
          </a:p>
          <a:p>
            <a:r>
              <a:rPr lang="en-US" altLang="en-US" sz="1350" dirty="0">
                <a:latin typeface="Calibri"/>
                <a:ea typeface="ＭＳ Ｐゴシック" pitchFamily="34" charset="-128"/>
              </a:rPr>
              <a:t>National commitment and using domestic resources to distribute</a:t>
            </a:r>
          </a:p>
          <a:p>
            <a:pPr lvl="1"/>
            <a:r>
              <a:rPr lang="en-US" altLang="en-US" sz="1350" dirty="0">
                <a:latin typeface="Calibri"/>
                <a:ea typeface="ＭＳ Ｐゴシック" pitchFamily="34" charset="-128"/>
              </a:rPr>
              <a:t>1 billion male condoms  annually </a:t>
            </a:r>
          </a:p>
          <a:p>
            <a:pPr lvl="1"/>
            <a:r>
              <a:rPr lang="en-US" altLang="en-US" sz="1350" dirty="0">
                <a:latin typeface="Calibri"/>
                <a:ea typeface="ＭＳ Ｐゴシック" pitchFamily="34" charset="-128"/>
              </a:rPr>
              <a:t>25 million female condoms by 2016. </a:t>
            </a:r>
          </a:p>
          <a:p>
            <a:r>
              <a:rPr lang="en-US" altLang="en-US" sz="1350" dirty="0">
                <a:latin typeface="Calibri"/>
                <a:ea typeface="ＭＳ Ｐゴシック" pitchFamily="34" charset="-128"/>
              </a:rPr>
              <a:t>Aiming to achieve 100% condom use among people aged 15–24 years.</a:t>
            </a:r>
          </a:p>
          <a:p>
            <a:r>
              <a:rPr lang="en-US" altLang="en-US" sz="1350" dirty="0">
                <a:latin typeface="Calibri"/>
                <a:ea typeface="ＭＳ Ｐゴシック" pitchFamily="34" charset="-128"/>
              </a:rPr>
              <a:t>Strengthen coverage of condoms distribution platform through distribution in health facilities and non-traditional outlets, including schools</a:t>
            </a:r>
          </a:p>
        </p:txBody>
      </p:sp>
    </p:spTree>
    <p:extLst>
      <p:ext uri="{BB962C8B-B14F-4D97-AF65-F5344CB8AC3E}">
        <p14:creationId xmlns:p14="http://schemas.microsoft.com/office/powerpoint/2010/main" val="7490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4BB84DC-D807-45D3-8BC1-85990C7AC78C}"/>
              </a:ext>
            </a:extLst>
          </p:cNvPr>
          <p:cNvPicPr>
            <a:picLocks noGrp="1" noChangeAspect="1"/>
          </p:cNvPicPr>
          <p:nvPr>
            <p:ph idx="1"/>
          </p:nvPr>
        </p:nvPicPr>
        <p:blipFill>
          <a:blip r:embed="rId3"/>
          <a:stretch>
            <a:fillRect/>
          </a:stretch>
        </p:blipFill>
        <p:spPr>
          <a:xfrm>
            <a:off x="55307" y="1881778"/>
            <a:ext cx="4516694" cy="3147422"/>
          </a:xfrm>
          <a:prstGeom prst="rect">
            <a:avLst/>
          </a:prstGeom>
        </p:spPr>
      </p:pic>
      <p:pic>
        <p:nvPicPr>
          <p:cNvPr id="5" name="Picture 4">
            <a:extLst>
              <a:ext uri="{FF2B5EF4-FFF2-40B4-BE49-F238E27FC236}">
                <a16:creationId xmlns:a16="http://schemas.microsoft.com/office/drawing/2014/main" xmlns="" id="{73E36D04-D60B-415D-8F04-821B1C4298D0}"/>
              </a:ext>
            </a:extLst>
          </p:cNvPr>
          <p:cNvPicPr>
            <a:picLocks noChangeAspect="1"/>
          </p:cNvPicPr>
          <p:nvPr/>
        </p:nvPicPr>
        <p:blipFill>
          <a:blip r:embed="rId4"/>
          <a:stretch>
            <a:fillRect/>
          </a:stretch>
        </p:blipFill>
        <p:spPr>
          <a:xfrm>
            <a:off x="4772723" y="312025"/>
            <a:ext cx="4243039" cy="3048117"/>
          </a:xfrm>
          <a:prstGeom prst="rect">
            <a:avLst/>
          </a:prstGeom>
        </p:spPr>
      </p:pic>
      <p:pic>
        <p:nvPicPr>
          <p:cNvPr id="6" name="Picture 5">
            <a:extLst>
              <a:ext uri="{FF2B5EF4-FFF2-40B4-BE49-F238E27FC236}">
                <a16:creationId xmlns:a16="http://schemas.microsoft.com/office/drawing/2014/main" xmlns="" id="{71AE3AAE-1F36-460F-84AE-C1B0AFDF4D32}"/>
              </a:ext>
            </a:extLst>
          </p:cNvPr>
          <p:cNvPicPr>
            <a:picLocks noChangeAspect="1"/>
          </p:cNvPicPr>
          <p:nvPr/>
        </p:nvPicPr>
        <p:blipFill>
          <a:blip r:embed="rId5"/>
          <a:stretch>
            <a:fillRect/>
          </a:stretch>
        </p:blipFill>
        <p:spPr>
          <a:xfrm>
            <a:off x="4772723" y="3629441"/>
            <a:ext cx="4243039" cy="3048117"/>
          </a:xfrm>
          <a:prstGeom prst="rect">
            <a:avLst/>
          </a:prstGeom>
        </p:spPr>
      </p:pic>
      <p:sp>
        <p:nvSpPr>
          <p:cNvPr id="2" name="TextBox 1">
            <a:extLst>
              <a:ext uri="{FF2B5EF4-FFF2-40B4-BE49-F238E27FC236}">
                <a16:creationId xmlns:a16="http://schemas.microsoft.com/office/drawing/2014/main" xmlns="" id="{524D534B-580F-4F57-ABFF-A0EA6D6A83F6}"/>
              </a:ext>
            </a:extLst>
          </p:cNvPr>
          <p:cNvSpPr txBox="1"/>
          <p:nvPr/>
        </p:nvSpPr>
        <p:spPr>
          <a:xfrm>
            <a:off x="187741" y="318977"/>
            <a:ext cx="4459335" cy="400110"/>
          </a:xfrm>
          <a:prstGeom prst="rect">
            <a:avLst/>
          </a:prstGeom>
          <a:noFill/>
        </p:spPr>
        <p:txBody>
          <a:bodyPr wrap="square" rtlCol="0">
            <a:spAutoFit/>
          </a:bodyPr>
          <a:lstStyle/>
          <a:p>
            <a:r>
              <a:rPr lang="en-GB" sz="2000" b="1" dirty="0"/>
              <a:t>South Africa, latest results …</a:t>
            </a:r>
          </a:p>
        </p:txBody>
      </p:sp>
    </p:spTree>
    <p:extLst>
      <p:ext uri="{BB962C8B-B14F-4D97-AF65-F5344CB8AC3E}">
        <p14:creationId xmlns:p14="http://schemas.microsoft.com/office/powerpoint/2010/main" val="317906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995FC-AF6C-46B4-BAA8-441F843E4192}"/>
              </a:ext>
            </a:extLst>
          </p:cNvPr>
          <p:cNvSpPr>
            <a:spLocks noGrp="1"/>
          </p:cNvSpPr>
          <p:nvPr>
            <p:ph type="title"/>
          </p:nvPr>
        </p:nvSpPr>
        <p:spPr>
          <a:xfrm>
            <a:off x="748146" y="965258"/>
            <a:ext cx="7401296" cy="460946"/>
          </a:xfrm>
        </p:spPr>
        <p:txBody>
          <a:bodyPr/>
          <a:lstStyle/>
          <a:p>
            <a:pPr algn="l"/>
            <a:r>
              <a:rPr lang="en-GB" sz="2400" b="1" dirty="0">
                <a:solidFill>
                  <a:srgbClr val="00B0F0"/>
                </a:solidFill>
              </a:rPr>
              <a:t>A Condom Crisis at the centre of the Prevention crisis!?</a:t>
            </a:r>
          </a:p>
        </p:txBody>
      </p:sp>
      <p:sp>
        <p:nvSpPr>
          <p:cNvPr id="3" name="Content Placeholder 2">
            <a:extLst>
              <a:ext uri="{FF2B5EF4-FFF2-40B4-BE49-F238E27FC236}">
                <a16:creationId xmlns:a16="http://schemas.microsoft.com/office/drawing/2014/main" xmlns="" id="{B85E1F9A-E845-4439-97CA-52DA54D7031A}"/>
              </a:ext>
            </a:extLst>
          </p:cNvPr>
          <p:cNvSpPr>
            <a:spLocks noGrp="1"/>
          </p:cNvSpPr>
          <p:nvPr>
            <p:ph idx="1"/>
          </p:nvPr>
        </p:nvSpPr>
        <p:spPr>
          <a:xfrm>
            <a:off x="667987" y="1641022"/>
            <a:ext cx="7401296" cy="3669475"/>
          </a:xfrm>
          <a:solidFill>
            <a:schemeClr val="bg1"/>
          </a:solidFill>
        </p:spPr>
        <p:txBody>
          <a:bodyPr/>
          <a:lstStyle/>
          <a:p>
            <a:pPr marL="0" indent="0">
              <a:buNone/>
            </a:pPr>
            <a:r>
              <a:rPr lang="en-GB" sz="1650" b="1" dirty="0"/>
              <a:t>MILES TO GO: CLOSING GAPS, BREAKING BARRIERS, RIGHTING INJUSTICES</a:t>
            </a:r>
          </a:p>
          <a:p>
            <a:pPr marL="0" indent="0">
              <a:buNone/>
            </a:pPr>
            <a:r>
              <a:rPr lang="en-GB" sz="1200" b="1" dirty="0"/>
              <a:t> (UNAIDS Global Report, July 2018)</a:t>
            </a:r>
          </a:p>
          <a:p>
            <a:pPr marL="0" indent="0">
              <a:buNone/>
            </a:pPr>
            <a:endParaRPr lang="en-GB" sz="1200" b="1" dirty="0"/>
          </a:p>
          <a:p>
            <a:pPr marL="0" indent="0">
              <a:buNone/>
            </a:pPr>
            <a:r>
              <a:rPr lang="en-GB" sz="1800" b="1" dirty="0"/>
              <a:t>“There is a prevention crisis” </a:t>
            </a:r>
          </a:p>
          <a:p>
            <a:pPr lvl="1">
              <a:buFont typeface="Arial" panose="020B0604020202020204" pitchFamily="34" charset="0"/>
              <a:buChar char="•"/>
            </a:pPr>
            <a:endParaRPr lang="en-GB" sz="1350" dirty="0"/>
          </a:p>
          <a:p>
            <a:pPr lvl="1">
              <a:buFont typeface="Arial" panose="020B0604020202020204" pitchFamily="34" charset="0"/>
              <a:buChar char="•"/>
            </a:pPr>
            <a:r>
              <a:rPr lang="en-GB" sz="1350" dirty="0"/>
              <a:t>The success in saving lives has not been matched with equal success in reducing new HIV infections. New HIV infections are not falling fast enough. </a:t>
            </a:r>
          </a:p>
          <a:p>
            <a:pPr lvl="1">
              <a:buFont typeface="Arial" panose="020B0604020202020204" pitchFamily="34" charset="0"/>
              <a:buChar char="•"/>
            </a:pPr>
            <a:endParaRPr lang="en-GB" sz="1350" dirty="0"/>
          </a:p>
          <a:p>
            <a:pPr lvl="1">
              <a:buFont typeface="Arial" panose="020B0604020202020204" pitchFamily="34" charset="0"/>
              <a:buChar char="•"/>
            </a:pPr>
            <a:r>
              <a:rPr lang="en-GB" sz="1350" dirty="0"/>
              <a:t>HIV prevention services are not being provided on an adequate scale and with sufficient intensity and are not reaching the people who need them the most. </a:t>
            </a:r>
          </a:p>
          <a:p>
            <a:pPr lvl="1">
              <a:buFont typeface="Arial" panose="020B0604020202020204" pitchFamily="34" charset="0"/>
              <a:buChar char="•"/>
            </a:pPr>
            <a:endParaRPr lang="en-GB" sz="1350" dirty="0"/>
          </a:p>
          <a:p>
            <a:pPr lvl="1">
              <a:buFont typeface="Arial" panose="020B0604020202020204" pitchFamily="34" charset="0"/>
              <a:buChar char="•"/>
            </a:pPr>
            <a:r>
              <a:rPr lang="en-GB" sz="1350" dirty="0"/>
              <a:t>Acceptance of condoms, voluntary medical male circumcision, preexposure prophylaxis, cash transfers must be increased rapidly and not be secondary prevention tools.</a:t>
            </a:r>
          </a:p>
          <a:p>
            <a:endParaRPr lang="en-GB" sz="1200" dirty="0"/>
          </a:p>
          <a:p>
            <a:pPr marL="0" indent="0" algn="r">
              <a:buNone/>
            </a:pPr>
            <a:r>
              <a:rPr lang="en-GB" sz="1200" dirty="0"/>
              <a:t>Michel </a:t>
            </a:r>
            <a:r>
              <a:rPr lang="en-GB" sz="1200" dirty="0" err="1"/>
              <a:t>Sidibé</a:t>
            </a:r>
            <a:r>
              <a:rPr lang="en-GB" sz="1200" dirty="0"/>
              <a:t>, 17 July 2018</a:t>
            </a:r>
          </a:p>
        </p:txBody>
      </p:sp>
    </p:spTree>
    <p:extLst>
      <p:ext uri="{BB962C8B-B14F-4D97-AF65-F5344CB8AC3E}">
        <p14:creationId xmlns:p14="http://schemas.microsoft.com/office/powerpoint/2010/main" val="340504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8BC005-3BFE-4E5E-ACE3-CDB85653253A}"/>
              </a:ext>
            </a:extLst>
          </p:cNvPr>
          <p:cNvSpPr>
            <a:spLocks noGrp="1"/>
          </p:cNvSpPr>
          <p:nvPr>
            <p:ph type="title"/>
          </p:nvPr>
        </p:nvSpPr>
        <p:spPr>
          <a:xfrm>
            <a:off x="1616527" y="99819"/>
            <a:ext cx="6172200" cy="436418"/>
          </a:xfrm>
        </p:spPr>
        <p:txBody>
          <a:bodyPr/>
          <a:lstStyle/>
          <a:p>
            <a:r>
              <a:rPr lang="en-GB" sz="2800" b="1" dirty="0"/>
              <a:t>Take away messages</a:t>
            </a:r>
          </a:p>
        </p:txBody>
      </p:sp>
      <p:sp>
        <p:nvSpPr>
          <p:cNvPr id="3" name="Content Placeholder 2">
            <a:extLst>
              <a:ext uri="{FF2B5EF4-FFF2-40B4-BE49-F238E27FC236}">
                <a16:creationId xmlns:a16="http://schemas.microsoft.com/office/drawing/2014/main" xmlns="" id="{52B5A2B9-3038-4307-AE34-1F9AB330075B}"/>
              </a:ext>
            </a:extLst>
          </p:cNvPr>
          <p:cNvSpPr>
            <a:spLocks noGrp="1"/>
          </p:cNvSpPr>
          <p:nvPr>
            <p:ph idx="1"/>
          </p:nvPr>
        </p:nvSpPr>
        <p:spPr>
          <a:xfrm>
            <a:off x="374072" y="787828"/>
            <a:ext cx="8657111" cy="5029312"/>
          </a:xfrm>
          <a:solidFill>
            <a:schemeClr val="bg1"/>
          </a:solidFill>
        </p:spPr>
        <p:txBody>
          <a:bodyPr/>
          <a:lstStyle/>
          <a:p>
            <a:r>
              <a:rPr lang="en-GB" sz="2000" b="1" dirty="0"/>
              <a:t>There is a Condom crisis </a:t>
            </a:r>
          </a:p>
          <a:p>
            <a:r>
              <a:rPr lang="en-GB" sz="2000" b="1" dirty="0"/>
              <a:t>Honour our prevention commitments</a:t>
            </a:r>
            <a:endParaRPr lang="en-GB" sz="2000" dirty="0"/>
          </a:p>
          <a:p>
            <a:r>
              <a:rPr lang="en-GB" sz="2000" b="1" dirty="0"/>
              <a:t>Condom 2.0: </a:t>
            </a:r>
            <a:r>
              <a:rPr lang="en-GB" sz="2000" dirty="0"/>
              <a:t>a new generation of </a:t>
            </a:r>
            <a:r>
              <a:rPr lang="en-GB" sz="2000"/>
              <a:t>condom programmes</a:t>
            </a:r>
            <a:endParaRPr lang="en-GB" sz="2000" dirty="0"/>
          </a:p>
          <a:p>
            <a:r>
              <a:rPr lang="en-GB" sz="2000" b="1" dirty="0"/>
              <a:t>Strengthen demand for and supply </a:t>
            </a:r>
            <a:r>
              <a:rPr lang="en-GB" sz="2000" dirty="0"/>
              <a:t>of male and female condoms and water-based lubricant </a:t>
            </a:r>
          </a:p>
          <a:p>
            <a:r>
              <a:rPr lang="en-GB" sz="2000" b="1" dirty="0"/>
              <a:t>Address the barriers and inequities</a:t>
            </a:r>
            <a:r>
              <a:rPr lang="en-GB" sz="2000" dirty="0"/>
              <a:t> in access and use for people</a:t>
            </a:r>
          </a:p>
          <a:p>
            <a:r>
              <a:rPr lang="en-GB" sz="2000" b="1" dirty="0"/>
              <a:t>Informed by data, tailored to the context and needs</a:t>
            </a:r>
            <a:r>
              <a:rPr lang="en-GB" sz="2000" dirty="0"/>
              <a:t> </a:t>
            </a:r>
            <a:r>
              <a:rPr lang="en-GB" sz="2000" b="1" dirty="0"/>
              <a:t>of communities. </a:t>
            </a:r>
          </a:p>
          <a:p>
            <a:r>
              <a:rPr lang="en-GB" sz="2000" b="1" dirty="0"/>
              <a:t>Collaboration of public, social marketing and commercial sectors </a:t>
            </a:r>
            <a:r>
              <a:rPr lang="en-GB" sz="2000" dirty="0"/>
              <a:t>to achieve high and equitable use of condoms</a:t>
            </a:r>
          </a:p>
          <a:p>
            <a:r>
              <a:rPr lang="en-GB" sz="2000" b="1" dirty="0"/>
              <a:t>Multi-stakeholder coordination </a:t>
            </a:r>
            <a:r>
              <a:rPr lang="en-GB" sz="2000" dirty="0"/>
              <a:t>and </a:t>
            </a:r>
            <a:r>
              <a:rPr lang="en-GB" sz="2000" b="1" dirty="0"/>
              <a:t>full involvement of beneficiaries and communities</a:t>
            </a:r>
          </a:p>
          <a:p>
            <a:r>
              <a:rPr lang="en-GB" sz="2000" b="1" dirty="0"/>
              <a:t>More Leadership &amp; activism: </a:t>
            </a:r>
            <a:r>
              <a:rPr lang="en-GB" sz="2000" dirty="0"/>
              <a:t>create a sense of urgency and mobilise political,  technical and financial resources</a:t>
            </a:r>
          </a:p>
        </p:txBody>
      </p:sp>
    </p:spTree>
    <p:extLst>
      <p:ext uri="{BB962C8B-B14F-4D97-AF65-F5344CB8AC3E}">
        <p14:creationId xmlns:p14="http://schemas.microsoft.com/office/powerpoint/2010/main" val="252056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773B59-416D-4C11-8963-389007F1D302}"/>
              </a:ext>
            </a:extLst>
          </p:cNvPr>
          <p:cNvSpPr>
            <a:spLocks noGrp="1"/>
          </p:cNvSpPr>
          <p:nvPr>
            <p:ph type="title"/>
          </p:nvPr>
        </p:nvSpPr>
        <p:spPr/>
        <p:txBody>
          <a:bodyPr/>
          <a:lstStyle/>
          <a:p>
            <a:endParaRPr lang="en-GB"/>
          </a:p>
        </p:txBody>
      </p:sp>
      <p:pic>
        <p:nvPicPr>
          <p:cNvPr id="11" name="Content Placeholder 10">
            <a:extLst>
              <a:ext uri="{FF2B5EF4-FFF2-40B4-BE49-F238E27FC236}">
                <a16:creationId xmlns:a16="http://schemas.microsoft.com/office/drawing/2014/main" xmlns="" id="{370E2E81-B602-461C-896B-A875063A91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487" y="170122"/>
            <a:ext cx="9473608" cy="5826642"/>
          </a:xfrm>
        </p:spPr>
      </p:pic>
      <p:sp>
        <p:nvSpPr>
          <p:cNvPr id="12" name="TextBox 11">
            <a:extLst>
              <a:ext uri="{FF2B5EF4-FFF2-40B4-BE49-F238E27FC236}">
                <a16:creationId xmlns:a16="http://schemas.microsoft.com/office/drawing/2014/main" xmlns="" id="{6FEB284F-61D1-4728-BAA3-17B8985D40D9}"/>
              </a:ext>
            </a:extLst>
          </p:cNvPr>
          <p:cNvSpPr txBox="1"/>
          <p:nvPr/>
        </p:nvSpPr>
        <p:spPr>
          <a:xfrm>
            <a:off x="-37413" y="0"/>
            <a:ext cx="9144000" cy="507831"/>
          </a:xfrm>
          <a:prstGeom prst="rect">
            <a:avLst/>
          </a:prstGeom>
          <a:solidFill>
            <a:schemeClr val="bg1">
              <a:lumMod val="75000"/>
            </a:schemeClr>
          </a:solidFill>
        </p:spPr>
        <p:txBody>
          <a:bodyPr wrap="square" rtlCol="0">
            <a:spAutoFit/>
          </a:bodyPr>
          <a:lstStyle/>
          <a:p>
            <a:pPr defTabSz="342900" fontAlgn="base">
              <a:spcBef>
                <a:spcPct val="0"/>
              </a:spcBef>
              <a:spcAft>
                <a:spcPct val="0"/>
              </a:spcAft>
            </a:pPr>
            <a:r>
              <a:rPr lang="en-GB" sz="1350" dirty="0">
                <a:solidFill>
                  <a:prstClr val="black"/>
                </a:solidFill>
                <a:latin typeface="Arial" charset="0"/>
                <a:ea typeface="ＭＳ Ｐゴシック" pitchFamily="34" charset="-128"/>
                <a:cs typeface="Arial" charset="0"/>
              </a:rPr>
              <a:t>In all countries for which we have data (n=16) a steady and significant decline in new HIV infections  (&gt;30%) is associated with a rapid scale up to high levels of condom use (&gt;60%) at last higher risk sex by both men and women </a:t>
            </a:r>
          </a:p>
        </p:txBody>
      </p:sp>
      <p:sp>
        <p:nvSpPr>
          <p:cNvPr id="13" name="TextBox 12">
            <a:extLst>
              <a:ext uri="{FF2B5EF4-FFF2-40B4-BE49-F238E27FC236}">
                <a16:creationId xmlns:a16="http://schemas.microsoft.com/office/drawing/2014/main" xmlns="" id="{603936AC-3860-407C-805D-B37A92CA43D5}"/>
              </a:ext>
            </a:extLst>
          </p:cNvPr>
          <p:cNvSpPr txBox="1"/>
          <p:nvPr/>
        </p:nvSpPr>
        <p:spPr>
          <a:xfrm>
            <a:off x="7913802" y="2764466"/>
            <a:ext cx="1230198" cy="230832"/>
          </a:xfrm>
          <a:prstGeom prst="rect">
            <a:avLst/>
          </a:prstGeom>
          <a:noFill/>
        </p:spPr>
        <p:txBody>
          <a:bodyPr wrap="square" rtlCol="0">
            <a:spAutoFit/>
          </a:bodyPr>
          <a:lstStyle/>
          <a:p>
            <a:pPr algn="ctr" defTabSz="342900" fontAlgn="base">
              <a:spcBef>
                <a:spcPct val="0"/>
              </a:spcBef>
              <a:spcAft>
                <a:spcPct val="0"/>
              </a:spcAft>
            </a:pPr>
            <a:r>
              <a:rPr lang="en-GB" sz="900" b="1" dirty="0">
                <a:solidFill>
                  <a:srgbClr val="02AEF0"/>
                </a:solidFill>
                <a:latin typeface="Arial" charset="0"/>
                <a:ea typeface="ＭＳ Ｐゴシック" pitchFamily="34" charset="-128"/>
                <a:cs typeface="Arial" charset="0"/>
              </a:rPr>
              <a:t>60% threshold</a:t>
            </a:r>
          </a:p>
        </p:txBody>
      </p:sp>
    </p:spTree>
    <p:extLst>
      <p:ext uri="{BB962C8B-B14F-4D97-AF65-F5344CB8AC3E}">
        <p14:creationId xmlns:p14="http://schemas.microsoft.com/office/powerpoint/2010/main" val="3692584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0ACA7-AD00-4A2A-A770-CB29748F2B05}"/>
              </a:ext>
            </a:extLst>
          </p:cNvPr>
          <p:cNvSpPr>
            <a:spLocks noGrp="1"/>
          </p:cNvSpPr>
          <p:nvPr>
            <p:ph type="title"/>
          </p:nvPr>
        </p:nvSpPr>
        <p:spPr>
          <a:xfrm>
            <a:off x="97277" y="250521"/>
            <a:ext cx="8764766" cy="737963"/>
          </a:xfrm>
        </p:spPr>
        <p:txBody>
          <a:bodyPr>
            <a:noAutofit/>
          </a:bodyPr>
          <a:lstStyle/>
          <a:p>
            <a:pPr algn="ctr">
              <a:defRPr sz="1200" b="0" i="0" u="none" strike="noStrike" kern="1200" spc="0" baseline="0">
                <a:solidFill>
                  <a:prstClr val="black">
                    <a:lumMod val="65000"/>
                    <a:lumOff val="35000"/>
                  </a:prstClr>
                </a:solidFill>
                <a:latin typeface="+mn-lt"/>
                <a:ea typeface="+mn-ea"/>
                <a:cs typeface="+mn-cs"/>
              </a:defRPr>
            </a:pPr>
            <a:r>
              <a:rPr lang="en-GB" sz="2100" b="1" dirty="0">
                <a:solidFill>
                  <a:srgbClr val="FF0000"/>
                </a:solidFill>
              </a:rPr>
              <a:t>From Scaling to Failing condom programmes </a:t>
            </a:r>
            <a:br>
              <a:rPr lang="en-GB" sz="2100" b="1" dirty="0">
                <a:solidFill>
                  <a:srgbClr val="FF0000"/>
                </a:solidFill>
              </a:rPr>
            </a:br>
            <a:r>
              <a:rPr lang="en-GB" sz="1350" b="1" dirty="0">
                <a:solidFill>
                  <a:prstClr val="black">
                    <a:lumMod val="65000"/>
                    <a:lumOff val="35000"/>
                  </a:prstClr>
                </a:solidFill>
              </a:rPr>
              <a:t>Sexual Active non-married women 15-29y - Condom use trends for FP 1985-2017 (n=35, DHS)</a:t>
            </a:r>
            <a:endParaRPr lang="en-GB" sz="1350" b="1" dirty="0">
              <a:solidFill>
                <a:srgbClr val="FF0000"/>
              </a:solidFill>
            </a:endParaRPr>
          </a:p>
        </p:txBody>
      </p:sp>
      <p:graphicFrame>
        <p:nvGraphicFramePr>
          <p:cNvPr id="4" name="Content Placeholder 3">
            <a:extLst>
              <a:ext uri="{FF2B5EF4-FFF2-40B4-BE49-F238E27FC236}">
                <a16:creationId xmlns:a16="http://schemas.microsoft.com/office/drawing/2014/main" xmlns="" id="{B4B55512-BD59-41C8-96E0-BEE5F5B34F1A}"/>
              </a:ext>
            </a:extLst>
          </p:cNvPr>
          <p:cNvGraphicFramePr>
            <a:graphicFrameLocks noGrp="1"/>
          </p:cNvGraphicFramePr>
          <p:nvPr>
            <p:ph idx="1"/>
            <p:extLst>
              <p:ext uri="{D42A27DB-BD31-4B8C-83A1-F6EECF244321}">
                <p14:modId xmlns:p14="http://schemas.microsoft.com/office/powerpoint/2010/main" val="3155315809"/>
              </p:ext>
            </p:extLst>
          </p:nvPr>
        </p:nvGraphicFramePr>
        <p:xfrm>
          <a:off x="4479661" y="1124877"/>
          <a:ext cx="2194560" cy="48758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xmlns="" id="{340153A0-B631-4DF4-B590-A9591E34A8F9}"/>
              </a:ext>
            </a:extLst>
          </p:cNvPr>
          <p:cNvGraphicFramePr>
            <a:graphicFrameLocks/>
          </p:cNvGraphicFramePr>
          <p:nvPr>
            <p:extLst>
              <p:ext uri="{D42A27DB-BD31-4B8C-83A1-F6EECF244321}">
                <p14:modId xmlns:p14="http://schemas.microsoft.com/office/powerpoint/2010/main" val="2365049928"/>
              </p:ext>
            </p:extLst>
          </p:nvPr>
        </p:nvGraphicFramePr>
        <p:xfrm>
          <a:off x="0" y="1124877"/>
          <a:ext cx="2260854" cy="49245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xmlns="" id="{215E2B78-2103-48FE-ABD3-697C60158B90}"/>
              </a:ext>
            </a:extLst>
          </p:cNvPr>
          <p:cNvGraphicFramePr>
            <a:graphicFrameLocks/>
          </p:cNvGraphicFramePr>
          <p:nvPr>
            <p:extLst>
              <p:ext uri="{D42A27DB-BD31-4B8C-83A1-F6EECF244321}">
                <p14:modId xmlns:p14="http://schemas.microsoft.com/office/powerpoint/2010/main" val="2811201054"/>
              </p:ext>
            </p:extLst>
          </p:nvPr>
        </p:nvGraphicFramePr>
        <p:xfrm>
          <a:off x="2187701" y="1057968"/>
          <a:ext cx="2291959" cy="4942780"/>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xmlns="" id="{7B4386E7-FCD7-4646-AC39-4E5515A5250A}"/>
              </a:ext>
            </a:extLst>
          </p:cNvPr>
          <p:cNvSpPr txBox="1"/>
          <p:nvPr/>
        </p:nvSpPr>
        <p:spPr>
          <a:xfrm>
            <a:off x="4784538" y="2943143"/>
            <a:ext cx="1618488" cy="715581"/>
          </a:xfrm>
          <a:prstGeom prst="rect">
            <a:avLst/>
          </a:prstGeom>
          <a:noFill/>
        </p:spPr>
        <p:txBody>
          <a:bodyPr wrap="square" rtlCol="0">
            <a:spAutoFit/>
          </a:bodyPr>
          <a:lstStyle/>
          <a:p>
            <a:pPr algn="ctr" defTabSz="685800">
              <a:defRPr/>
            </a:pPr>
            <a:r>
              <a:rPr lang="en-GB" sz="1350" b="1" dirty="0">
                <a:solidFill>
                  <a:srgbClr val="FF0000"/>
                </a:solidFill>
                <a:latin typeface="Calibri" panose="020F0502020204030204"/>
              </a:rPr>
              <a:t>Collapsed:  peak&gt;20% and decline &gt;15% (n=7)</a:t>
            </a:r>
          </a:p>
        </p:txBody>
      </p:sp>
      <p:graphicFrame>
        <p:nvGraphicFramePr>
          <p:cNvPr id="10" name="Chart 9">
            <a:extLst>
              <a:ext uri="{FF2B5EF4-FFF2-40B4-BE49-F238E27FC236}">
                <a16:creationId xmlns:a16="http://schemas.microsoft.com/office/drawing/2014/main" xmlns="" id="{A9D509D8-DCB5-4926-8AD2-6035F3B11F6C}"/>
              </a:ext>
            </a:extLst>
          </p:cNvPr>
          <p:cNvGraphicFramePr>
            <a:graphicFrameLocks/>
          </p:cNvGraphicFramePr>
          <p:nvPr>
            <p:extLst>
              <p:ext uri="{D42A27DB-BD31-4B8C-83A1-F6EECF244321}">
                <p14:modId xmlns:p14="http://schemas.microsoft.com/office/powerpoint/2010/main" val="4176160441"/>
              </p:ext>
            </p:extLst>
          </p:nvPr>
        </p:nvGraphicFramePr>
        <p:xfrm>
          <a:off x="6741414" y="1124877"/>
          <a:ext cx="2304289" cy="48758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454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69F847AA-368A-45D9-8BED-79E3A2792436}"/>
              </a:ext>
            </a:extLst>
          </p:cNvPr>
          <p:cNvSpPr>
            <a:spLocks noGrp="1"/>
          </p:cNvSpPr>
          <p:nvPr>
            <p:ph idx="1"/>
          </p:nvPr>
        </p:nvSpPr>
        <p:spPr>
          <a:xfrm>
            <a:off x="6599712" y="425302"/>
            <a:ext cx="2404753" cy="3990109"/>
          </a:xfrm>
          <a:solidFill>
            <a:schemeClr val="bg1">
              <a:lumMod val="85000"/>
            </a:schemeClr>
          </a:solidFill>
        </p:spPr>
        <p:txBody>
          <a:bodyPr/>
          <a:lstStyle/>
          <a:p>
            <a:r>
              <a:rPr lang="en-GB" sz="1600" b="1" dirty="0"/>
              <a:t>HIV infections:  2010-2017 slow  decrease –not on target for 2020 (&lt; 200,000 infections)</a:t>
            </a:r>
          </a:p>
          <a:p>
            <a:endParaRPr lang="en-GB" sz="1600" b="1" dirty="0"/>
          </a:p>
          <a:p>
            <a:r>
              <a:rPr lang="en-GB" sz="1600" b="1" dirty="0"/>
              <a:t>Teenage pregnancies: Flat rates – rates 2.5x higher among teenagers with no or only primary education</a:t>
            </a:r>
          </a:p>
          <a:p>
            <a:endParaRPr lang="en-GB" sz="1600" b="1" dirty="0"/>
          </a:p>
          <a:p>
            <a:r>
              <a:rPr lang="en-GB" sz="1600" b="1" dirty="0"/>
              <a:t>Reported STI: slowly increasing trend</a:t>
            </a:r>
          </a:p>
          <a:p>
            <a:endParaRPr lang="en-GB" sz="1600" b="1" dirty="0"/>
          </a:p>
          <a:p>
            <a:endParaRPr lang="en-GB" sz="1600" b="1" dirty="0"/>
          </a:p>
        </p:txBody>
      </p:sp>
      <p:pic>
        <p:nvPicPr>
          <p:cNvPr id="7" name="Picture 6">
            <a:extLst>
              <a:ext uri="{FF2B5EF4-FFF2-40B4-BE49-F238E27FC236}">
                <a16:creationId xmlns:a16="http://schemas.microsoft.com/office/drawing/2014/main" xmlns="" id="{DB6B807E-1870-40C9-9362-F93531B5C42D}"/>
              </a:ext>
            </a:extLst>
          </p:cNvPr>
          <p:cNvPicPr>
            <a:picLocks noChangeAspect="1"/>
          </p:cNvPicPr>
          <p:nvPr/>
        </p:nvPicPr>
        <p:blipFill>
          <a:blip r:embed="rId2"/>
          <a:stretch>
            <a:fillRect/>
          </a:stretch>
        </p:blipFill>
        <p:spPr>
          <a:xfrm>
            <a:off x="-1" y="425302"/>
            <a:ext cx="6599713" cy="5575448"/>
          </a:xfrm>
          <a:prstGeom prst="rect">
            <a:avLst/>
          </a:prstGeom>
        </p:spPr>
      </p:pic>
    </p:spTree>
    <p:extLst>
      <p:ext uri="{BB962C8B-B14F-4D97-AF65-F5344CB8AC3E}">
        <p14:creationId xmlns:p14="http://schemas.microsoft.com/office/powerpoint/2010/main" val="297926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CA07D9-0661-4D1A-B010-5EE48A81672C}"/>
              </a:ext>
            </a:extLst>
          </p:cNvPr>
          <p:cNvSpPr txBox="1"/>
          <p:nvPr/>
        </p:nvSpPr>
        <p:spPr>
          <a:xfrm>
            <a:off x="148857" y="6141631"/>
            <a:ext cx="8995143" cy="507831"/>
          </a:xfrm>
          <a:prstGeom prst="rect">
            <a:avLst/>
          </a:prstGeom>
          <a:solidFill>
            <a:schemeClr val="bg1">
              <a:lumMod val="85000"/>
            </a:schemeClr>
          </a:solidFill>
        </p:spPr>
        <p:txBody>
          <a:bodyPr wrap="square" rtlCol="0">
            <a:spAutoFit/>
          </a:bodyPr>
          <a:lstStyle/>
          <a:p>
            <a:pPr marL="257175" indent="-257175" defTabSz="342900" fontAlgn="base">
              <a:spcBef>
                <a:spcPct val="0"/>
              </a:spcBef>
              <a:spcAft>
                <a:spcPct val="0"/>
              </a:spcAft>
              <a:buFont typeface="Arial" panose="020B0604020202020204" pitchFamily="34" charset="0"/>
              <a:buChar char="•"/>
            </a:pPr>
            <a:r>
              <a:rPr lang="en-GB" sz="1350" dirty="0">
                <a:solidFill>
                  <a:prstClr val="black"/>
                </a:solidFill>
                <a:latin typeface="Arial" charset="0"/>
                <a:ea typeface="ＭＳ Ｐゴシック" pitchFamily="34" charset="-128"/>
                <a:cs typeface="Arial" charset="0"/>
              </a:rPr>
              <a:t>Major condom use gap for both men (&lt;60%=20) and women (&lt;60%=45) in most countries and across regions </a:t>
            </a:r>
          </a:p>
          <a:p>
            <a:pPr marL="257175" indent="-257175" defTabSz="342900" fontAlgn="base">
              <a:spcBef>
                <a:spcPct val="0"/>
              </a:spcBef>
              <a:spcAft>
                <a:spcPct val="0"/>
              </a:spcAft>
              <a:buFont typeface="Arial" panose="020B0604020202020204" pitchFamily="34" charset="0"/>
              <a:buChar char="•"/>
            </a:pPr>
            <a:r>
              <a:rPr lang="en-GB" sz="1350" dirty="0">
                <a:solidFill>
                  <a:prstClr val="black"/>
                </a:solidFill>
                <a:latin typeface="Arial" charset="0"/>
                <a:ea typeface="ＭＳ Ｐゴシック" pitchFamily="34" charset="-128"/>
                <a:cs typeface="Arial" charset="0"/>
              </a:rPr>
              <a:t>Prominent discrepancy between men and women (20-40% lower in most countries)</a:t>
            </a:r>
          </a:p>
        </p:txBody>
      </p:sp>
      <p:graphicFrame>
        <p:nvGraphicFramePr>
          <p:cNvPr id="7" name="Chart 6">
            <a:extLst>
              <a:ext uri="{FF2B5EF4-FFF2-40B4-BE49-F238E27FC236}">
                <a16:creationId xmlns:a16="http://schemas.microsoft.com/office/drawing/2014/main" xmlns="" id="{F27090C0-FCA9-4563-9AEE-A53BBA38857D}"/>
              </a:ext>
            </a:extLst>
          </p:cNvPr>
          <p:cNvGraphicFramePr>
            <a:graphicFrameLocks/>
          </p:cNvGraphicFramePr>
          <p:nvPr>
            <p:extLst>
              <p:ext uri="{D42A27DB-BD31-4B8C-83A1-F6EECF244321}">
                <p14:modId xmlns:p14="http://schemas.microsoft.com/office/powerpoint/2010/main" val="1193442709"/>
              </p:ext>
            </p:extLst>
          </p:nvPr>
        </p:nvGraphicFramePr>
        <p:xfrm>
          <a:off x="0" y="0"/>
          <a:ext cx="9144000" cy="61416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7425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6A270-2224-4568-A3FC-EA8D9D3A9D7B}"/>
              </a:ext>
            </a:extLst>
          </p:cNvPr>
          <p:cNvSpPr>
            <a:spLocks noGrp="1"/>
          </p:cNvSpPr>
          <p:nvPr>
            <p:ph type="title"/>
          </p:nvPr>
        </p:nvSpPr>
        <p:spPr>
          <a:xfrm>
            <a:off x="5593278" y="1063229"/>
            <a:ext cx="3093522" cy="631232"/>
          </a:xfrm>
        </p:spPr>
        <p:txBody>
          <a:bodyPr/>
          <a:lstStyle/>
          <a:p>
            <a:r>
              <a:rPr lang="en-GB" dirty="0"/>
              <a:t>x</a:t>
            </a:r>
          </a:p>
        </p:txBody>
      </p:sp>
      <p:pic>
        <p:nvPicPr>
          <p:cNvPr id="4" name="Content Placeholder 3">
            <a:extLst>
              <a:ext uri="{FF2B5EF4-FFF2-40B4-BE49-F238E27FC236}">
                <a16:creationId xmlns:a16="http://schemas.microsoft.com/office/drawing/2014/main" xmlns="" id="{4E6EDF34-D98C-40EE-9D0D-5C7B7647D09D}"/>
              </a:ext>
            </a:extLst>
          </p:cNvPr>
          <p:cNvPicPr>
            <a:picLocks noGrp="1" noChangeAspect="1"/>
          </p:cNvPicPr>
          <p:nvPr>
            <p:ph idx="1"/>
          </p:nvPr>
        </p:nvPicPr>
        <p:blipFill>
          <a:blip r:embed="rId2"/>
          <a:stretch>
            <a:fillRect/>
          </a:stretch>
        </p:blipFill>
        <p:spPr>
          <a:xfrm>
            <a:off x="399361" y="327808"/>
            <a:ext cx="4881999" cy="2781502"/>
          </a:xfrm>
          <a:prstGeom prst="rect">
            <a:avLst/>
          </a:prstGeom>
        </p:spPr>
      </p:pic>
      <p:pic>
        <p:nvPicPr>
          <p:cNvPr id="6" name="Picture 5">
            <a:extLst>
              <a:ext uri="{FF2B5EF4-FFF2-40B4-BE49-F238E27FC236}">
                <a16:creationId xmlns:a16="http://schemas.microsoft.com/office/drawing/2014/main" xmlns="" id="{12D36C70-4F1B-4F67-8A21-5B5AA57FF46D}"/>
              </a:ext>
            </a:extLst>
          </p:cNvPr>
          <p:cNvPicPr>
            <a:picLocks noChangeAspect="1"/>
          </p:cNvPicPr>
          <p:nvPr/>
        </p:nvPicPr>
        <p:blipFill>
          <a:blip r:embed="rId3"/>
          <a:stretch>
            <a:fillRect/>
          </a:stretch>
        </p:blipFill>
        <p:spPr>
          <a:xfrm>
            <a:off x="399361" y="3188680"/>
            <a:ext cx="4878249" cy="3004081"/>
          </a:xfrm>
          <a:prstGeom prst="rect">
            <a:avLst/>
          </a:prstGeom>
        </p:spPr>
      </p:pic>
      <p:sp>
        <p:nvSpPr>
          <p:cNvPr id="5" name="Title 1">
            <a:extLst>
              <a:ext uri="{FF2B5EF4-FFF2-40B4-BE49-F238E27FC236}">
                <a16:creationId xmlns:a16="http://schemas.microsoft.com/office/drawing/2014/main" xmlns="" id="{BE5784BE-2343-481A-94FF-16676DCCAB04}"/>
              </a:ext>
            </a:extLst>
          </p:cNvPr>
          <p:cNvSpPr txBox="1">
            <a:spLocks/>
          </p:cNvSpPr>
          <p:nvPr/>
        </p:nvSpPr>
        <p:spPr>
          <a:xfrm>
            <a:off x="5651116" y="882252"/>
            <a:ext cx="3093523" cy="3381404"/>
          </a:xfrm>
          <a:prstGeom prst="rect">
            <a:avLst/>
          </a:prstGeom>
          <a:solidFill>
            <a:schemeClr val="bg1">
              <a:lumMod val="85000"/>
            </a:schemeClr>
          </a:solid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a:r>
              <a:rPr lang="en-GB" sz="1600" b="1" dirty="0">
                <a:solidFill>
                  <a:prstClr val="black"/>
                </a:solidFill>
                <a:latin typeface="Calibri"/>
              </a:rPr>
              <a:t>In equity in Condom programming </a:t>
            </a:r>
          </a:p>
          <a:p>
            <a:pPr algn="l"/>
            <a:endParaRPr lang="en-GB" sz="1600" b="1" dirty="0">
              <a:solidFill>
                <a:prstClr val="black"/>
              </a:solidFill>
              <a:latin typeface="Calibri"/>
            </a:endParaRPr>
          </a:p>
          <a:p>
            <a:pPr marL="257175" indent="-257175" algn="l">
              <a:buFont typeface="Arial" panose="020B0604020202020204" pitchFamily="34" charset="0"/>
              <a:buChar char="•"/>
            </a:pPr>
            <a:r>
              <a:rPr lang="en-GB" sz="1600" dirty="0">
                <a:latin typeface="Calibri"/>
              </a:rPr>
              <a:t>Major disparities in condom use along the gender, education and wealth  divides</a:t>
            </a:r>
          </a:p>
          <a:p>
            <a:pPr marL="257175" indent="-257175" algn="l">
              <a:buFont typeface="Arial" panose="020B0604020202020204" pitchFamily="34" charset="0"/>
              <a:buChar char="•"/>
            </a:pPr>
            <a:endParaRPr lang="en-GB" sz="1600" dirty="0">
              <a:latin typeface="Calibri"/>
            </a:endParaRPr>
          </a:p>
          <a:p>
            <a:pPr marL="257175" indent="-257175" algn="l">
              <a:buFont typeface="Arial" panose="020B0604020202020204" pitchFamily="34" charset="0"/>
              <a:buChar char="•"/>
            </a:pPr>
            <a:r>
              <a:rPr lang="en-GB" sz="1600" dirty="0">
                <a:latin typeface="Calibri"/>
              </a:rPr>
              <a:t>Condom use is lowest among  poor, uneducated women </a:t>
            </a:r>
          </a:p>
          <a:p>
            <a:pPr marL="257175" indent="-257175" algn="l">
              <a:buFont typeface="Arial" panose="020B0604020202020204" pitchFamily="34" charset="0"/>
              <a:buChar char="•"/>
            </a:pPr>
            <a:endParaRPr lang="en-GB" sz="1600" dirty="0">
              <a:latin typeface="Calibri"/>
            </a:endParaRPr>
          </a:p>
          <a:p>
            <a:pPr marL="257175" indent="-257175" algn="l">
              <a:buFont typeface="Arial" panose="020B0604020202020204" pitchFamily="34" charset="0"/>
              <a:buChar char="•"/>
            </a:pPr>
            <a:r>
              <a:rPr lang="en-GB" sz="1600" dirty="0">
                <a:latin typeface="Calibri"/>
              </a:rPr>
              <a:t>Points towards the limitations of condom programmes in reaching the “poor and vulnerable”</a:t>
            </a:r>
          </a:p>
          <a:p>
            <a:pPr algn="l"/>
            <a:endParaRPr lang="en-GB" sz="1600" dirty="0">
              <a:solidFill>
                <a:prstClr val="black"/>
              </a:solidFill>
              <a:latin typeface="Calibri"/>
            </a:endParaRPr>
          </a:p>
        </p:txBody>
      </p:sp>
      <p:pic>
        <p:nvPicPr>
          <p:cNvPr id="3" name="Picture 2">
            <a:extLst>
              <a:ext uri="{FF2B5EF4-FFF2-40B4-BE49-F238E27FC236}">
                <a16:creationId xmlns:a16="http://schemas.microsoft.com/office/drawing/2014/main" xmlns="" id="{B9BBD9C7-012E-40A5-B268-01AE0AC00F1D}"/>
              </a:ext>
            </a:extLst>
          </p:cNvPr>
          <p:cNvPicPr>
            <a:picLocks noChangeAspect="1"/>
          </p:cNvPicPr>
          <p:nvPr/>
        </p:nvPicPr>
        <p:blipFill>
          <a:blip r:embed="rId4"/>
          <a:stretch>
            <a:fillRect/>
          </a:stretch>
        </p:blipFill>
        <p:spPr>
          <a:xfrm>
            <a:off x="755512" y="962757"/>
            <a:ext cx="989915" cy="919206"/>
          </a:xfrm>
          <a:prstGeom prst="rect">
            <a:avLst/>
          </a:prstGeom>
        </p:spPr>
      </p:pic>
      <p:pic>
        <p:nvPicPr>
          <p:cNvPr id="7" name="Picture 6">
            <a:extLst>
              <a:ext uri="{FF2B5EF4-FFF2-40B4-BE49-F238E27FC236}">
                <a16:creationId xmlns:a16="http://schemas.microsoft.com/office/drawing/2014/main" xmlns="" id="{9C54E36A-EA43-4637-9244-5CEBB79DD852}"/>
              </a:ext>
            </a:extLst>
          </p:cNvPr>
          <p:cNvPicPr>
            <a:picLocks noChangeAspect="1"/>
          </p:cNvPicPr>
          <p:nvPr/>
        </p:nvPicPr>
        <p:blipFill>
          <a:blip r:embed="rId5"/>
          <a:stretch>
            <a:fillRect/>
          </a:stretch>
        </p:blipFill>
        <p:spPr>
          <a:xfrm>
            <a:off x="4027884" y="5011735"/>
            <a:ext cx="1088231" cy="946486"/>
          </a:xfrm>
          <a:prstGeom prst="rect">
            <a:avLst/>
          </a:prstGeom>
        </p:spPr>
      </p:pic>
      <p:sp>
        <p:nvSpPr>
          <p:cNvPr id="8" name="Oval 7">
            <a:extLst>
              <a:ext uri="{FF2B5EF4-FFF2-40B4-BE49-F238E27FC236}">
                <a16:creationId xmlns:a16="http://schemas.microsoft.com/office/drawing/2014/main" xmlns="" id="{B19B4369-7529-4A29-A168-B68427D8B2E5}"/>
              </a:ext>
            </a:extLst>
          </p:cNvPr>
          <p:cNvSpPr/>
          <p:nvPr/>
        </p:nvSpPr>
        <p:spPr>
          <a:xfrm>
            <a:off x="1556010" y="2150815"/>
            <a:ext cx="896190" cy="832176"/>
          </a:xfrm>
          <a:prstGeom prst="ellipse">
            <a:avLst/>
          </a:prstGeom>
          <a:solidFill>
            <a:srgbClr val="FF0000">
              <a:alpha val="12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45471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00000000-0008-0000-0300-000002000000}"/>
              </a:ext>
            </a:extLst>
          </p:cNvPr>
          <p:cNvGraphicFramePr>
            <a:graphicFrameLocks/>
          </p:cNvGraphicFramePr>
          <p:nvPr>
            <p:extLst>
              <p:ext uri="{D42A27DB-BD31-4B8C-83A1-F6EECF244321}">
                <p14:modId xmlns:p14="http://schemas.microsoft.com/office/powerpoint/2010/main" val="3566118179"/>
              </p:ext>
            </p:extLst>
          </p:nvPr>
        </p:nvGraphicFramePr>
        <p:xfrm>
          <a:off x="0" y="0"/>
          <a:ext cx="9144000" cy="545450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xmlns="" id="{CCE49DA1-C737-4B46-8289-FF90AE148408}"/>
              </a:ext>
            </a:extLst>
          </p:cNvPr>
          <p:cNvSpPr txBox="1"/>
          <p:nvPr/>
        </p:nvSpPr>
        <p:spPr>
          <a:xfrm>
            <a:off x="-74428" y="5726921"/>
            <a:ext cx="9292855" cy="1077218"/>
          </a:xfrm>
          <a:prstGeom prst="rect">
            <a:avLst/>
          </a:prstGeom>
          <a:solidFill>
            <a:schemeClr val="bg1">
              <a:lumMod val="85000"/>
            </a:schemeClr>
          </a:solidFill>
        </p:spPr>
        <p:txBody>
          <a:bodyPr wrap="square" rtlCol="0">
            <a:spAutoFit/>
          </a:bodyPr>
          <a:lstStyle/>
          <a:p>
            <a:pPr marL="214313" indent="-214313">
              <a:buFont typeface="Arial" panose="020B0604020202020204" pitchFamily="34" charset="0"/>
              <a:buChar char="•"/>
            </a:pPr>
            <a:r>
              <a:rPr lang="en-GB" sz="1600" dirty="0"/>
              <a:t>High levels (&gt;60-90%) of reported condom use at last higher risk sex  among adult men in most capital cities </a:t>
            </a:r>
          </a:p>
          <a:p>
            <a:pPr marL="214313" indent="-214313">
              <a:buFont typeface="Arial" panose="020B0604020202020204" pitchFamily="34" charset="0"/>
              <a:buChar char="•"/>
            </a:pPr>
            <a:r>
              <a:rPr lang="en-GB" sz="1600" dirty="0"/>
              <a:t>To a lesser extent for women</a:t>
            </a:r>
          </a:p>
          <a:p>
            <a:pPr marL="214313" indent="-214313">
              <a:buFont typeface="Arial" panose="020B0604020202020204" pitchFamily="34" charset="0"/>
              <a:buChar char="•"/>
            </a:pPr>
            <a:r>
              <a:rPr lang="en-GB" sz="1600" dirty="0"/>
              <a:t>Demonstrating that achieving high levels of condom use is possible – the “Urban Advantage” </a:t>
            </a:r>
          </a:p>
          <a:p>
            <a:pPr marL="214313" indent="-214313">
              <a:buFont typeface="Arial" panose="020B0604020202020204" pitchFamily="34" charset="0"/>
              <a:buChar char="•"/>
            </a:pPr>
            <a:endParaRPr lang="en-GB" sz="1600" dirty="0"/>
          </a:p>
        </p:txBody>
      </p:sp>
    </p:spTree>
    <p:extLst>
      <p:ext uri="{BB962C8B-B14F-4D97-AF65-F5344CB8AC3E}">
        <p14:creationId xmlns:p14="http://schemas.microsoft.com/office/powerpoint/2010/main" val="402892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xmlns="" id="{168B608E-0946-4EB9-A1C7-068EA1FE2640}"/>
              </a:ext>
            </a:extLst>
          </p:cNvPr>
          <p:cNvGraphicFramePr>
            <a:graphicFrameLocks/>
          </p:cNvGraphicFramePr>
          <p:nvPr>
            <p:extLst>
              <p:ext uri="{D42A27DB-BD31-4B8C-83A1-F6EECF244321}">
                <p14:modId xmlns:p14="http://schemas.microsoft.com/office/powerpoint/2010/main" val="722812659"/>
              </p:ext>
            </p:extLst>
          </p:nvPr>
        </p:nvGraphicFramePr>
        <p:xfrm>
          <a:off x="0" y="127591"/>
          <a:ext cx="4529906" cy="2838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xmlns="" id="{46AFB4E1-4E26-42E2-8641-80C932B3D6C2}"/>
              </a:ext>
            </a:extLst>
          </p:cNvPr>
          <p:cNvGraphicFramePr>
            <a:graphicFrameLocks/>
          </p:cNvGraphicFramePr>
          <p:nvPr>
            <p:extLst>
              <p:ext uri="{D42A27DB-BD31-4B8C-83A1-F6EECF244321}">
                <p14:modId xmlns:p14="http://schemas.microsoft.com/office/powerpoint/2010/main" val="1517095426"/>
              </p:ext>
            </p:extLst>
          </p:nvPr>
        </p:nvGraphicFramePr>
        <p:xfrm>
          <a:off x="0" y="3091332"/>
          <a:ext cx="4529906" cy="37666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xmlns="" id="{07E0E1AB-8141-4EF5-91D2-4382A7C13990}"/>
              </a:ext>
            </a:extLst>
          </p:cNvPr>
          <p:cNvGraphicFramePr>
            <a:graphicFrameLocks/>
          </p:cNvGraphicFramePr>
          <p:nvPr>
            <p:extLst>
              <p:ext uri="{D42A27DB-BD31-4B8C-83A1-F6EECF244321}">
                <p14:modId xmlns:p14="http://schemas.microsoft.com/office/powerpoint/2010/main" val="3511078083"/>
              </p:ext>
            </p:extLst>
          </p:nvPr>
        </p:nvGraphicFramePr>
        <p:xfrm>
          <a:off x="4320633" y="3091331"/>
          <a:ext cx="4727674" cy="376666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xmlns="" id="{E9C7E62E-DA15-4A95-9A1B-26282D03F25F}"/>
              </a:ext>
            </a:extLst>
          </p:cNvPr>
          <p:cNvSpPr txBox="1"/>
          <p:nvPr/>
        </p:nvSpPr>
        <p:spPr>
          <a:xfrm>
            <a:off x="4614096" y="41087"/>
            <a:ext cx="4434211" cy="2677656"/>
          </a:xfrm>
          <a:prstGeom prst="rect">
            <a:avLst/>
          </a:prstGeom>
          <a:solidFill>
            <a:schemeClr val="bg1">
              <a:lumMod val="85000"/>
            </a:schemeClr>
          </a:solidFill>
        </p:spPr>
        <p:txBody>
          <a:bodyPr wrap="square" rtlCol="0">
            <a:spAutoFit/>
          </a:bodyPr>
          <a:lstStyle/>
          <a:p>
            <a:r>
              <a:rPr lang="en-GB" sz="1400" b="1" dirty="0"/>
              <a:t>Geographic disparities – condom use at sub-national level</a:t>
            </a:r>
          </a:p>
          <a:p>
            <a:r>
              <a:rPr lang="en-GB" sz="1400" dirty="0"/>
              <a:t>Condom use at last sex with non-regular partner by province and men &amp; women</a:t>
            </a:r>
            <a:endParaRPr lang="en-GB" sz="1400" b="1" dirty="0"/>
          </a:p>
          <a:p>
            <a:pPr marL="214313" indent="-214313">
              <a:buFont typeface="Arial" panose="020B0604020202020204" pitchFamily="34" charset="0"/>
              <a:buChar char="•"/>
            </a:pPr>
            <a:r>
              <a:rPr lang="en-GB" sz="1400" dirty="0"/>
              <a:t>All countries show are important sub-national disparities in condom use – more pronounced for women than men.</a:t>
            </a:r>
          </a:p>
          <a:p>
            <a:pPr marL="214313" indent="-214313">
              <a:buFont typeface="Arial" panose="020B0604020202020204" pitchFamily="34" charset="0"/>
              <a:buChar char="•"/>
            </a:pPr>
            <a:r>
              <a:rPr lang="en-GB" sz="1400" dirty="0"/>
              <a:t>Zimbabwe is one of the few countries where condom use for both men and women is consistently high (60-90% bracket) across all provinces </a:t>
            </a:r>
          </a:p>
          <a:p>
            <a:pPr marL="214313" indent="-214313">
              <a:buFont typeface="Arial" panose="020B0604020202020204" pitchFamily="34" charset="0"/>
              <a:buChar char="•"/>
            </a:pPr>
            <a:r>
              <a:rPr lang="en-GB" sz="1400" dirty="0"/>
              <a:t>There is an important Urban-Rural divide, with in some countries very important disparities (locations left-behind)</a:t>
            </a:r>
          </a:p>
        </p:txBody>
      </p:sp>
    </p:spTree>
    <p:extLst>
      <p:ext uri="{BB962C8B-B14F-4D97-AF65-F5344CB8AC3E}">
        <p14:creationId xmlns:p14="http://schemas.microsoft.com/office/powerpoint/2010/main" val="34338518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1064</TotalTime>
  <Words>2255</Words>
  <Application>Microsoft Office PowerPoint</Application>
  <PresentationFormat>On-screen Show (4:3)</PresentationFormat>
  <Paragraphs>227</Paragraphs>
  <Slides>20</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ＭＳ Ｐゴシック</vt:lpstr>
      <vt:lpstr>Arial</vt:lpstr>
      <vt:lpstr>Calibri</vt:lpstr>
      <vt:lpstr>Calibri Light</vt:lpstr>
      <vt:lpstr>1_Office Theme</vt:lpstr>
      <vt:lpstr>Office Theme</vt:lpstr>
      <vt:lpstr>Condom 2.0: Reinvigorating effective condom programming in the era of epidemic control  Our Current Approach is Failing … People  Henk Van Renterghem Fast-Track Implementation Department, UNAIDS </vt:lpstr>
      <vt:lpstr>A Condom Crisis at the centre of the Prevention crisis!?</vt:lpstr>
      <vt:lpstr>PowerPoint Presentation</vt:lpstr>
      <vt:lpstr>From Scaling to Failing condom programmes  Sexual Active non-married women 15-29y - Condom use trends for FP 1985-2017 (n=35, DHS)</vt:lpstr>
      <vt:lpstr>PowerPoint Presentation</vt:lpstr>
      <vt:lpstr>PowerPoint Presentation</vt:lpstr>
      <vt:lpstr>x</vt:lpstr>
      <vt:lpstr>PowerPoint Presentation</vt:lpstr>
      <vt:lpstr>PowerPoint Presentation</vt:lpstr>
      <vt:lpstr>PowerPoint Presentation</vt:lpstr>
      <vt:lpstr>Condom use: Sex Workers and MSM</vt:lpstr>
      <vt:lpstr>What if you are not an urban-educated-middle-class-heterosexual-young-men? Barriers in accessing and using condoms faced by key populations,  young people and other people-left-behind</vt:lpstr>
      <vt:lpstr>Estimating condom needs and gaps for Fast-Tracking people-centred condom programming in sub-Saharan Africa. (2016 IAC, Durban, Van Renterghem et al.)</vt:lpstr>
      <vt:lpstr>PowerPoint Presentation</vt:lpstr>
      <vt:lpstr>PowerPoint Presentation</vt:lpstr>
      <vt:lpstr>PowerPoint Presentation</vt:lpstr>
      <vt:lpstr>From connecting the gaps … to connecting the dots</vt:lpstr>
      <vt:lpstr>PowerPoint Presentation</vt:lpstr>
      <vt:lpstr>PowerPoint Presentation</vt:lpstr>
      <vt:lpstr>Take away messages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RENTERGHEM, Henk</dc:creator>
  <cp:lastModifiedBy>Saal</cp:lastModifiedBy>
  <cp:revision>116</cp:revision>
  <cp:lastPrinted>2018-07-22T13:00:14Z</cp:lastPrinted>
  <dcterms:created xsi:type="dcterms:W3CDTF">2018-07-21T08:13:41Z</dcterms:created>
  <dcterms:modified xsi:type="dcterms:W3CDTF">2018-07-23T05:34:50Z</dcterms:modified>
</cp:coreProperties>
</file>